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31"/>
  </p:notesMasterIdLst>
  <p:sldIdLst>
    <p:sldId id="268" r:id="rId2"/>
    <p:sldId id="271" r:id="rId3"/>
    <p:sldId id="267" r:id="rId4"/>
    <p:sldId id="276" r:id="rId5"/>
    <p:sldId id="270" r:id="rId6"/>
    <p:sldId id="260" r:id="rId7"/>
    <p:sldId id="277" r:id="rId8"/>
    <p:sldId id="280" r:id="rId9"/>
    <p:sldId id="283" r:id="rId10"/>
    <p:sldId id="289" r:id="rId11"/>
    <p:sldId id="288" r:id="rId12"/>
    <p:sldId id="287" r:id="rId13"/>
    <p:sldId id="282" r:id="rId14"/>
    <p:sldId id="281" r:id="rId15"/>
    <p:sldId id="279" r:id="rId16"/>
    <p:sldId id="284" r:id="rId17"/>
    <p:sldId id="295" r:id="rId18"/>
    <p:sldId id="294" r:id="rId19"/>
    <p:sldId id="293" r:id="rId20"/>
    <p:sldId id="298" r:id="rId21"/>
    <p:sldId id="297" r:id="rId22"/>
    <p:sldId id="299" r:id="rId23"/>
    <p:sldId id="290" r:id="rId24"/>
    <p:sldId id="296" r:id="rId25"/>
    <p:sldId id="302" r:id="rId26"/>
    <p:sldId id="301" r:id="rId27"/>
    <p:sldId id="303" r:id="rId28"/>
    <p:sldId id="304"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7" autoAdjust="0"/>
    <p:restoredTop sz="85696" autoAdjust="0"/>
  </p:normalViewPr>
  <p:slideViewPr>
    <p:cSldViewPr snapToGrid="0">
      <p:cViewPr varScale="1">
        <p:scale>
          <a:sx n="98" d="100"/>
          <a:sy n="98" d="100"/>
        </p:scale>
        <p:origin x="51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02820-B699-467F-A3FE-1F8DF34D904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D2E0D60-371C-4F0D-A2E3-99027185B452}">
      <dgm:prSet/>
      <dgm:spPr/>
      <dgm:t>
        <a:bodyPr/>
        <a:lstStyle/>
        <a:p>
          <a:pPr>
            <a:defRPr cap="all"/>
          </a:pPr>
          <a:r>
            <a:rPr lang="en-US" dirty="0"/>
            <a:t>Multiple Linear Regression</a:t>
          </a:r>
        </a:p>
      </dgm:t>
    </dgm:pt>
    <dgm:pt modelId="{3C742119-D820-4C5D-B06A-6646FE9F61DE}" type="parTrans" cxnId="{843260BA-BA8F-4940-9D6B-9E56697C9645}">
      <dgm:prSet/>
      <dgm:spPr/>
      <dgm:t>
        <a:bodyPr/>
        <a:lstStyle/>
        <a:p>
          <a:endParaRPr lang="en-US"/>
        </a:p>
      </dgm:t>
    </dgm:pt>
    <dgm:pt modelId="{6CC44B4F-9EEA-40A9-98D8-B0C67B661670}" type="sibTrans" cxnId="{843260BA-BA8F-4940-9D6B-9E56697C9645}">
      <dgm:prSet/>
      <dgm:spPr/>
      <dgm:t>
        <a:bodyPr/>
        <a:lstStyle/>
        <a:p>
          <a:endParaRPr lang="en-US"/>
        </a:p>
      </dgm:t>
    </dgm:pt>
    <dgm:pt modelId="{40CA396D-210C-487E-B14C-F4A1A5FA0C4C}">
      <dgm:prSet/>
      <dgm:spPr/>
      <dgm:t>
        <a:bodyPr/>
        <a:lstStyle/>
        <a:p>
          <a:pPr>
            <a:defRPr cap="all"/>
          </a:pPr>
          <a:r>
            <a:rPr lang="en-US"/>
            <a:t>Decision Tree</a:t>
          </a:r>
        </a:p>
      </dgm:t>
    </dgm:pt>
    <dgm:pt modelId="{0AE9C156-0609-4906-BCBE-B49F5C6F3393}" type="parTrans" cxnId="{11AA4785-E421-4466-8EB7-46127E5EDB8B}">
      <dgm:prSet/>
      <dgm:spPr/>
      <dgm:t>
        <a:bodyPr/>
        <a:lstStyle/>
        <a:p>
          <a:endParaRPr lang="en-US"/>
        </a:p>
      </dgm:t>
    </dgm:pt>
    <dgm:pt modelId="{0662AE10-C682-4203-9335-DE58ABB158A0}" type="sibTrans" cxnId="{11AA4785-E421-4466-8EB7-46127E5EDB8B}">
      <dgm:prSet/>
      <dgm:spPr/>
      <dgm:t>
        <a:bodyPr/>
        <a:lstStyle/>
        <a:p>
          <a:endParaRPr lang="en-US"/>
        </a:p>
      </dgm:t>
    </dgm:pt>
    <dgm:pt modelId="{CBD44803-1139-4D68-9B09-92A57DF455B1}">
      <dgm:prSet/>
      <dgm:spPr/>
      <dgm:t>
        <a:bodyPr/>
        <a:lstStyle/>
        <a:p>
          <a:pPr>
            <a:defRPr cap="all"/>
          </a:pPr>
          <a:r>
            <a:rPr lang="en-US"/>
            <a:t>Random Forest</a:t>
          </a:r>
        </a:p>
      </dgm:t>
    </dgm:pt>
    <dgm:pt modelId="{2479451F-FE51-4CEF-BB08-6BA38BB7C712}" type="parTrans" cxnId="{F92F5841-B4A3-4C28-9A15-92279B417FB3}">
      <dgm:prSet/>
      <dgm:spPr/>
      <dgm:t>
        <a:bodyPr/>
        <a:lstStyle/>
        <a:p>
          <a:endParaRPr lang="en-US"/>
        </a:p>
      </dgm:t>
    </dgm:pt>
    <dgm:pt modelId="{F13FE342-728B-44D0-A127-E5CD38269496}" type="sibTrans" cxnId="{F92F5841-B4A3-4C28-9A15-92279B417FB3}">
      <dgm:prSet/>
      <dgm:spPr/>
      <dgm:t>
        <a:bodyPr/>
        <a:lstStyle/>
        <a:p>
          <a:endParaRPr lang="en-US"/>
        </a:p>
      </dgm:t>
    </dgm:pt>
    <dgm:pt modelId="{44A70F69-CE62-4706-8A1E-EB725069B111}" type="pres">
      <dgm:prSet presAssocID="{AE802820-B699-467F-A3FE-1F8DF34D904F}" presName="root" presStyleCnt="0">
        <dgm:presLayoutVars>
          <dgm:dir/>
          <dgm:resizeHandles val="exact"/>
        </dgm:presLayoutVars>
      </dgm:prSet>
      <dgm:spPr/>
    </dgm:pt>
    <dgm:pt modelId="{B6411E88-4A88-43B8-A933-0BC3326B72B3}" type="pres">
      <dgm:prSet presAssocID="{5D2E0D60-371C-4F0D-A2E3-99027185B452}" presName="compNode" presStyleCnt="0"/>
      <dgm:spPr/>
    </dgm:pt>
    <dgm:pt modelId="{E9527FEC-A274-4738-B472-A2F280790980}" type="pres">
      <dgm:prSet presAssocID="{5D2E0D60-371C-4F0D-A2E3-99027185B452}" presName="iconBgRect" presStyleLbl="bgShp" presStyleIdx="0" presStyleCnt="3"/>
      <dgm:spPr/>
    </dgm:pt>
    <dgm:pt modelId="{A8231DF2-21CF-45C9-9A92-B2F336317E81}" type="pres">
      <dgm:prSet presAssocID="{5D2E0D60-371C-4F0D-A2E3-99027185B4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AF87D31-0E27-4D89-A833-627BCBE50DB3}" type="pres">
      <dgm:prSet presAssocID="{5D2E0D60-371C-4F0D-A2E3-99027185B452}" presName="spaceRect" presStyleCnt="0"/>
      <dgm:spPr/>
    </dgm:pt>
    <dgm:pt modelId="{7C164588-4714-40A1-8E4B-42DDE1B5A0B7}" type="pres">
      <dgm:prSet presAssocID="{5D2E0D60-371C-4F0D-A2E3-99027185B452}" presName="textRect" presStyleLbl="revTx" presStyleIdx="0" presStyleCnt="3">
        <dgm:presLayoutVars>
          <dgm:chMax val="1"/>
          <dgm:chPref val="1"/>
        </dgm:presLayoutVars>
      </dgm:prSet>
      <dgm:spPr/>
    </dgm:pt>
    <dgm:pt modelId="{47000A80-F099-4023-8632-74AD6266D203}" type="pres">
      <dgm:prSet presAssocID="{6CC44B4F-9EEA-40A9-98D8-B0C67B661670}" presName="sibTrans" presStyleCnt="0"/>
      <dgm:spPr/>
    </dgm:pt>
    <dgm:pt modelId="{ECB501FF-345C-4715-9203-EE7669127B17}" type="pres">
      <dgm:prSet presAssocID="{40CA396D-210C-487E-B14C-F4A1A5FA0C4C}" presName="compNode" presStyleCnt="0"/>
      <dgm:spPr/>
    </dgm:pt>
    <dgm:pt modelId="{8B08EA8A-46F0-4F6D-A541-BC8DFF054E9D}" type="pres">
      <dgm:prSet presAssocID="{40CA396D-210C-487E-B14C-F4A1A5FA0C4C}" presName="iconBgRect" presStyleLbl="bgShp" presStyleIdx="1" presStyleCnt="3"/>
      <dgm:spPr/>
    </dgm:pt>
    <dgm:pt modelId="{CFAE541B-814B-4D52-A01B-952847861EBD}" type="pres">
      <dgm:prSet presAssocID="{40CA396D-210C-487E-B14C-F4A1A5FA0C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9660B3F-C772-4010-B170-EE4212F198A7}" type="pres">
      <dgm:prSet presAssocID="{40CA396D-210C-487E-B14C-F4A1A5FA0C4C}" presName="spaceRect" presStyleCnt="0"/>
      <dgm:spPr/>
    </dgm:pt>
    <dgm:pt modelId="{D215E543-4845-4EAD-A67D-F279A6460E22}" type="pres">
      <dgm:prSet presAssocID="{40CA396D-210C-487E-B14C-F4A1A5FA0C4C}" presName="textRect" presStyleLbl="revTx" presStyleIdx="1" presStyleCnt="3">
        <dgm:presLayoutVars>
          <dgm:chMax val="1"/>
          <dgm:chPref val="1"/>
        </dgm:presLayoutVars>
      </dgm:prSet>
      <dgm:spPr/>
    </dgm:pt>
    <dgm:pt modelId="{6A5D9DD9-1C54-462A-A3D9-475B68B451F4}" type="pres">
      <dgm:prSet presAssocID="{0662AE10-C682-4203-9335-DE58ABB158A0}" presName="sibTrans" presStyleCnt="0"/>
      <dgm:spPr/>
    </dgm:pt>
    <dgm:pt modelId="{C4FE09C7-5F26-4F79-B7F6-FFAC8C13E097}" type="pres">
      <dgm:prSet presAssocID="{CBD44803-1139-4D68-9B09-92A57DF455B1}" presName="compNode" presStyleCnt="0"/>
      <dgm:spPr/>
    </dgm:pt>
    <dgm:pt modelId="{5D6A18CA-6128-4DF8-805D-34549A030897}" type="pres">
      <dgm:prSet presAssocID="{CBD44803-1139-4D68-9B09-92A57DF455B1}" presName="iconBgRect" presStyleLbl="bgShp" presStyleIdx="2" presStyleCnt="3"/>
      <dgm:spPr/>
    </dgm:pt>
    <dgm:pt modelId="{2994374E-F6BC-4672-9C73-682955427589}" type="pres">
      <dgm:prSet presAssocID="{CBD44803-1139-4D68-9B09-92A57DF455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70B5A7E1-2477-461A-AE25-E1C5CDE7A448}" type="pres">
      <dgm:prSet presAssocID="{CBD44803-1139-4D68-9B09-92A57DF455B1}" presName="spaceRect" presStyleCnt="0"/>
      <dgm:spPr/>
    </dgm:pt>
    <dgm:pt modelId="{4CE05C03-5A4D-492E-9BC0-B2705A25FBB3}" type="pres">
      <dgm:prSet presAssocID="{CBD44803-1139-4D68-9B09-92A57DF455B1}" presName="textRect" presStyleLbl="revTx" presStyleIdx="2" presStyleCnt="3">
        <dgm:presLayoutVars>
          <dgm:chMax val="1"/>
          <dgm:chPref val="1"/>
        </dgm:presLayoutVars>
      </dgm:prSet>
      <dgm:spPr/>
    </dgm:pt>
  </dgm:ptLst>
  <dgm:cxnLst>
    <dgm:cxn modelId="{F92F5841-B4A3-4C28-9A15-92279B417FB3}" srcId="{AE802820-B699-467F-A3FE-1F8DF34D904F}" destId="{CBD44803-1139-4D68-9B09-92A57DF455B1}" srcOrd="2" destOrd="0" parTransId="{2479451F-FE51-4CEF-BB08-6BA38BB7C712}" sibTransId="{F13FE342-728B-44D0-A127-E5CD38269496}"/>
    <dgm:cxn modelId="{419D7869-DC1F-4AFC-AEB6-D2D84424104D}" type="presOf" srcId="{AE802820-B699-467F-A3FE-1F8DF34D904F}" destId="{44A70F69-CE62-4706-8A1E-EB725069B111}" srcOrd="0" destOrd="0" presId="urn:microsoft.com/office/officeart/2018/5/layout/IconCircleLabelList"/>
    <dgm:cxn modelId="{B8B29D79-545C-4712-820E-7F428EE9ABD8}" type="presOf" srcId="{40CA396D-210C-487E-B14C-F4A1A5FA0C4C}" destId="{D215E543-4845-4EAD-A67D-F279A6460E22}" srcOrd="0" destOrd="0" presId="urn:microsoft.com/office/officeart/2018/5/layout/IconCircleLabelList"/>
    <dgm:cxn modelId="{11AA4785-E421-4466-8EB7-46127E5EDB8B}" srcId="{AE802820-B699-467F-A3FE-1F8DF34D904F}" destId="{40CA396D-210C-487E-B14C-F4A1A5FA0C4C}" srcOrd="1" destOrd="0" parTransId="{0AE9C156-0609-4906-BCBE-B49F5C6F3393}" sibTransId="{0662AE10-C682-4203-9335-DE58ABB158A0}"/>
    <dgm:cxn modelId="{41FC9BAD-BC21-403D-897D-5F28B27DF713}" type="presOf" srcId="{CBD44803-1139-4D68-9B09-92A57DF455B1}" destId="{4CE05C03-5A4D-492E-9BC0-B2705A25FBB3}" srcOrd="0" destOrd="0" presId="urn:microsoft.com/office/officeart/2018/5/layout/IconCircleLabelList"/>
    <dgm:cxn modelId="{843260BA-BA8F-4940-9D6B-9E56697C9645}" srcId="{AE802820-B699-467F-A3FE-1F8DF34D904F}" destId="{5D2E0D60-371C-4F0D-A2E3-99027185B452}" srcOrd="0" destOrd="0" parTransId="{3C742119-D820-4C5D-B06A-6646FE9F61DE}" sibTransId="{6CC44B4F-9EEA-40A9-98D8-B0C67B661670}"/>
    <dgm:cxn modelId="{31409ADC-83E6-4F2C-9287-5DD27369340D}" type="presOf" srcId="{5D2E0D60-371C-4F0D-A2E3-99027185B452}" destId="{7C164588-4714-40A1-8E4B-42DDE1B5A0B7}" srcOrd="0" destOrd="0" presId="urn:microsoft.com/office/officeart/2018/5/layout/IconCircleLabelList"/>
    <dgm:cxn modelId="{AB434E95-CE2B-4FFB-88BD-D88B42B1819C}" type="presParOf" srcId="{44A70F69-CE62-4706-8A1E-EB725069B111}" destId="{B6411E88-4A88-43B8-A933-0BC3326B72B3}" srcOrd="0" destOrd="0" presId="urn:microsoft.com/office/officeart/2018/5/layout/IconCircleLabelList"/>
    <dgm:cxn modelId="{778C31FD-3221-4D9D-9701-A7DB1F07D5DD}" type="presParOf" srcId="{B6411E88-4A88-43B8-A933-0BC3326B72B3}" destId="{E9527FEC-A274-4738-B472-A2F280790980}" srcOrd="0" destOrd="0" presId="urn:microsoft.com/office/officeart/2018/5/layout/IconCircleLabelList"/>
    <dgm:cxn modelId="{9E971747-9309-4649-941A-55B3C261DA0B}" type="presParOf" srcId="{B6411E88-4A88-43B8-A933-0BC3326B72B3}" destId="{A8231DF2-21CF-45C9-9A92-B2F336317E81}" srcOrd="1" destOrd="0" presId="urn:microsoft.com/office/officeart/2018/5/layout/IconCircleLabelList"/>
    <dgm:cxn modelId="{86D5360D-CD6B-4A0F-A541-608962DEBFBD}" type="presParOf" srcId="{B6411E88-4A88-43B8-A933-0BC3326B72B3}" destId="{9AF87D31-0E27-4D89-A833-627BCBE50DB3}" srcOrd="2" destOrd="0" presId="urn:microsoft.com/office/officeart/2018/5/layout/IconCircleLabelList"/>
    <dgm:cxn modelId="{D4270CD8-910E-45EE-8BE5-725F5A89493E}" type="presParOf" srcId="{B6411E88-4A88-43B8-A933-0BC3326B72B3}" destId="{7C164588-4714-40A1-8E4B-42DDE1B5A0B7}" srcOrd="3" destOrd="0" presId="urn:microsoft.com/office/officeart/2018/5/layout/IconCircleLabelList"/>
    <dgm:cxn modelId="{F15A9ECA-0738-4D32-8E5D-771AF5C1A5B6}" type="presParOf" srcId="{44A70F69-CE62-4706-8A1E-EB725069B111}" destId="{47000A80-F099-4023-8632-74AD6266D203}" srcOrd="1" destOrd="0" presId="urn:microsoft.com/office/officeart/2018/5/layout/IconCircleLabelList"/>
    <dgm:cxn modelId="{FA386B94-0AB8-4BE8-A445-31F61B4FA10D}" type="presParOf" srcId="{44A70F69-CE62-4706-8A1E-EB725069B111}" destId="{ECB501FF-345C-4715-9203-EE7669127B17}" srcOrd="2" destOrd="0" presId="urn:microsoft.com/office/officeart/2018/5/layout/IconCircleLabelList"/>
    <dgm:cxn modelId="{ACA481D2-7E25-4308-80A7-617C586063E1}" type="presParOf" srcId="{ECB501FF-345C-4715-9203-EE7669127B17}" destId="{8B08EA8A-46F0-4F6D-A541-BC8DFF054E9D}" srcOrd="0" destOrd="0" presId="urn:microsoft.com/office/officeart/2018/5/layout/IconCircleLabelList"/>
    <dgm:cxn modelId="{73144164-251D-41AE-8431-FCF22C84FCB7}" type="presParOf" srcId="{ECB501FF-345C-4715-9203-EE7669127B17}" destId="{CFAE541B-814B-4D52-A01B-952847861EBD}" srcOrd="1" destOrd="0" presId="urn:microsoft.com/office/officeart/2018/5/layout/IconCircleLabelList"/>
    <dgm:cxn modelId="{979BF861-88D1-45F1-8167-FFB9DBCEA21A}" type="presParOf" srcId="{ECB501FF-345C-4715-9203-EE7669127B17}" destId="{A9660B3F-C772-4010-B170-EE4212F198A7}" srcOrd="2" destOrd="0" presId="urn:microsoft.com/office/officeart/2018/5/layout/IconCircleLabelList"/>
    <dgm:cxn modelId="{DDF102E8-840E-4AFA-8A14-5317529052BD}" type="presParOf" srcId="{ECB501FF-345C-4715-9203-EE7669127B17}" destId="{D215E543-4845-4EAD-A67D-F279A6460E22}" srcOrd="3" destOrd="0" presId="urn:microsoft.com/office/officeart/2018/5/layout/IconCircleLabelList"/>
    <dgm:cxn modelId="{6262E671-912C-4A19-B147-ACBD43EB1164}" type="presParOf" srcId="{44A70F69-CE62-4706-8A1E-EB725069B111}" destId="{6A5D9DD9-1C54-462A-A3D9-475B68B451F4}" srcOrd="3" destOrd="0" presId="urn:microsoft.com/office/officeart/2018/5/layout/IconCircleLabelList"/>
    <dgm:cxn modelId="{FC9299D6-9C89-40B2-91FB-CA72F6731CAF}" type="presParOf" srcId="{44A70F69-CE62-4706-8A1E-EB725069B111}" destId="{C4FE09C7-5F26-4F79-B7F6-FFAC8C13E097}" srcOrd="4" destOrd="0" presId="urn:microsoft.com/office/officeart/2018/5/layout/IconCircleLabelList"/>
    <dgm:cxn modelId="{17BDE2A7-58CC-44EF-B313-CCB254D7A2E1}" type="presParOf" srcId="{C4FE09C7-5F26-4F79-B7F6-FFAC8C13E097}" destId="{5D6A18CA-6128-4DF8-805D-34549A030897}" srcOrd="0" destOrd="0" presId="urn:microsoft.com/office/officeart/2018/5/layout/IconCircleLabelList"/>
    <dgm:cxn modelId="{514F7435-6F7E-40D7-A2C6-C5C50803BF9D}" type="presParOf" srcId="{C4FE09C7-5F26-4F79-B7F6-FFAC8C13E097}" destId="{2994374E-F6BC-4672-9C73-682955427589}" srcOrd="1" destOrd="0" presId="urn:microsoft.com/office/officeart/2018/5/layout/IconCircleLabelList"/>
    <dgm:cxn modelId="{23FBD3A2-0900-4451-8F08-D4306B4E21BC}" type="presParOf" srcId="{C4FE09C7-5F26-4F79-B7F6-FFAC8C13E097}" destId="{70B5A7E1-2477-461A-AE25-E1C5CDE7A448}" srcOrd="2" destOrd="0" presId="urn:microsoft.com/office/officeart/2018/5/layout/IconCircleLabelList"/>
    <dgm:cxn modelId="{E909BA1A-DBF7-4EF7-B1A2-294841C6DE6B}" type="presParOf" srcId="{C4FE09C7-5F26-4F79-B7F6-FFAC8C13E097}" destId="{4CE05C03-5A4D-492E-9BC0-B2705A25FBB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AEA4C-C00E-4328-AB8A-622A006FF917}" type="doc">
      <dgm:prSet loTypeId="urn:microsoft.com/office/officeart/2016/7/layout/VerticalDownArrowProcess" loCatId="process" qsTypeId="urn:microsoft.com/office/officeart/2005/8/quickstyle/simple2" qsCatId="simple" csTypeId="urn:microsoft.com/office/officeart/2005/8/colors/colorful1" csCatId="colorful" phldr="1"/>
      <dgm:spPr/>
      <dgm:t>
        <a:bodyPr/>
        <a:lstStyle/>
        <a:p>
          <a:endParaRPr lang="en-US"/>
        </a:p>
      </dgm:t>
    </dgm:pt>
    <dgm:pt modelId="{8FA1A460-85C4-495D-AC0B-0891446CC695}">
      <dgm:prSet/>
      <dgm:spPr/>
      <dgm:t>
        <a:bodyPr/>
        <a:lstStyle/>
        <a:p>
          <a:r>
            <a:rPr lang="en-US"/>
            <a:t>Data Cleaning</a:t>
          </a:r>
        </a:p>
      </dgm:t>
    </dgm:pt>
    <dgm:pt modelId="{B657F511-5F39-49AC-96CD-D9FAE29E4C81}" type="parTrans" cxnId="{B2D49639-9515-4547-B1B6-4D08723F4B2B}">
      <dgm:prSet/>
      <dgm:spPr/>
      <dgm:t>
        <a:bodyPr/>
        <a:lstStyle/>
        <a:p>
          <a:endParaRPr lang="en-US"/>
        </a:p>
      </dgm:t>
    </dgm:pt>
    <dgm:pt modelId="{0C236F2A-69A7-4A63-888A-6C9381C73C9D}" type="sibTrans" cxnId="{B2D49639-9515-4547-B1B6-4D08723F4B2B}">
      <dgm:prSet/>
      <dgm:spPr/>
      <dgm:t>
        <a:bodyPr/>
        <a:lstStyle/>
        <a:p>
          <a:endParaRPr lang="en-US"/>
        </a:p>
      </dgm:t>
    </dgm:pt>
    <dgm:pt modelId="{79C3FDD2-6737-4F1E-A813-62B222296E9E}">
      <dgm:prSet/>
      <dgm:spPr/>
      <dgm:t>
        <a:bodyPr/>
        <a:lstStyle/>
        <a:p>
          <a:r>
            <a:rPr lang="en-US" dirty="0"/>
            <a:t>Pandas</a:t>
          </a:r>
        </a:p>
      </dgm:t>
    </dgm:pt>
    <dgm:pt modelId="{73FBC6FD-A1A6-491B-9805-0C1F9EC7309A}" type="parTrans" cxnId="{C052F57F-6D7F-456C-86F5-0B4208E24DAA}">
      <dgm:prSet/>
      <dgm:spPr/>
      <dgm:t>
        <a:bodyPr/>
        <a:lstStyle/>
        <a:p>
          <a:endParaRPr lang="en-US"/>
        </a:p>
      </dgm:t>
    </dgm:pt>
    <dgm:pt modelId="{854A43C6-A444-492A-B07F-3CCF0BA3A62C}" type="sibTrans" cxnId="{C052F57F-6D7F-456C-86F5-0B4208E24DAA}">
      <dgm:prSet/>
      <dgm:spPr/>
      <dgm:t>
        <a:bodyPr/>
        <a:lstStyle/>
        <a:p>
          <a:endParaRPr lang="en-US"/>
        </a:p>
      </dgm:t>
    </dgm:pt>
    <dgm:pt modelId="{03CECDD6-6B6E-4BAB-BF91-D234ED408CD5}">
      <dgm:prSet/>
      <dgm:spPr/>
      <dgm:t>
        <a:bodyPr/>
        <a:lstStyle/>
        <a:p>
          <a:r>
            <a:rPr lang="en-US"/>
            <a:t>Data Exploration &amp; Visualization</a:t>
          </a:r>
        </a:p>
      </dgm:t>
    </dgm:pt>
    <dgm:pt modelId="{FF9ECBF6-7C89-42FE-9430-AFDEC1696CFA}" type="parTrans" cxnId="{9545C374-0B2D-4996-A4DB-1880AE4A19AF}">
      <dgm:prSet/>
      <dgm:spPr/>
      <dgm:t>
        <a:bodyPr/>
        <a:lstStyle/>
        <a:p>
          <a:endParaRPr lang="en-US"/>
        </a:p>
      </dgm:t>
    </dgm:pt>
    <dgm:pt modelId="{B89DD560-431E-4F49-A3F2-3C8011AB109D}" type="sibTrans" cxnId="{9545C374-0B2D-4996-A4DB-1880AE4A19AF}">
      <dgm:prSet/>
      <dgm:spPr/>
      <dgm:t>
        <a:bodyPr/>
        <a:lstStyle/>
        <a:p>
          <a:endParaRPr lang="en-US"/>
        </a:p>
      </dgm:t>
    </dgm:pt>
    <dgm:pt modelId="{F8E8E87A-B203-4133-ABD5-ED0BD6AF1C29}">
      <dgm:prSet/>
      <dgm:spPr/>
      <dgm:t>
        <a:bodyPr/>
        <a:lstStyle/>
        <a:p>
          <a:r>
            <a:rPr lang="en-US" dirty="0"/>
            <a:t>Pandas, Numpy, Matplotlib, Dataframe, Seaborn,</a:t>
          </a:r>
        </a:p>
      </dgm:t>
    </dgm:pt>
    <dgm:pt modelId="{C1B8B1E5-FCEA-4DD4-B81C-F1A210EB77E7}" type="parTrans" cxnId="{1CC9904F-EF38-43C5-B4D5-477FE606D887}">
      <dgm:prSet/>
      <dgm:spPr/>
      <dgm:t>
        <a:bodyPr/>
        <a:lstStyle/>
        <a:p>
          <a:endParaRPr lang="en-US"/>
        </a:p>
      </dgm:t>
    </dgm:pt>
    <dgm:pt modelId="{1F28C1F6-EBC9-400A-84B4-671B5A63C436}" type="sibTrans" cxnId="{1CC9904F-EF38-43C5-B4D5-477FE606D887}">
      <dgm:prSet/>
      <dgm:spPr/>
      <dgm:t>
        <a:bodyPr/>
        <a:lstStyle/>
        <a:p>
          <a:endParaRPr lang="en-US"/>
        </a:p>
      </dgm:t>
    </dgm:pt>
    <dgm:pt modelId="{36338ADF-FB39-4E49-8382-4CD26E08CD05}">
      <dgm:prSet/>
      <dgm:spPr/>
      <dgm:t>
        <a:bodyPr/>
        <a:lstStyle/>
        <a:p>
          <a:r>
            <a:rPr lang="en-US" dirty="0"/>
            <a:t>Splitting Data/ Applying Models</a:t>
          </a:r>
        </a:p>
      </dgm:t>
    </dgm:pt>
    <dgm:pt modelId="{D8AE5636-D205-4E93-9AC4-B5156D3F04F6}" type="parTrans" cxnId="{BC2649E0-699B-4D34-9715-2177C33C6B78}">
      <dgm:prSet/>
      <dgm:spPr/>
      <dgm:t>
        <a:bodyPr/>
        <a:lstStyle/>
        <a:p>
          <a:endParaRPr lang="en-US"/>
        </a:p>
      </dgm:t>
    </dgm:pt>
    <dgm:pt modelId="{EE896B8F-16F5-4D41-BBE9-80CF1E706C71}" type="sibTrans" cxnId="{BC2649E0-699B-4D34-9715-2177C33C6B78}">
      <dgm:prSet/>
      <dgm:spPr/>
      <dgm:t>
        <a:bodyPr/>
        <a:lstStyle/>
        <a:p>
          <a:endParaRPr lang="en-US"/>
        </a:p>
      </dgm:t>
    </dgm:pt>
    <dgm:pt modelId="{002A9679-DC8A-4C33-B42F-438F1B31E007}">
      <dgm:prSet/>
      <dgm:spPr/>
      <dgm:t>
        <a:bodyPr/>
        <a:lstStyle/>
        <a:p>
          <a:r>
            <a:rPr lang="en-US" dirty="0"/>
            <a:t>Sklearn,  Linear Reg., Multi Reg., Decision Tree, Random Forest, Polynomial, T-test, </a:t>
          </a:r>
        </a:p>
      </dgm:t>
    </dgm:pt>
    <dgm:pt modelId="{D4A948CE-8B39-4D95-BB9D-D61159C249D5}" type="parTrans" cxnId="{414844B8-3219-4254-BDF4-920ED375D6B8}">
      <dgm:prSet/>
      <dgm:spPr/>
      <dgm:t>
        <a:bodyPr/>
        <a:lstStyle/>
        <a:p>
          <a:endParaRPr lang="en-US"/>
        </a:p>
      </dgm:t>
    </dgm:pt>
    <dgm:pt modelId="{B53F7700-D839-447F-9B50-A4B876F4ED1F}" type="sibTrans" cxnId="{414844B8-3219-4254-BDF4-920ED375D6B8}">
      <dgm:prSet/>
      <dgm:spPr/>
      <dgm:t>
        <a:bodyPr/>
        <a:lstStyle/>
        <a:p>
          <a:endParaRPr lang="en-US"/>
        </a:p>
      </dgm:t>
    </dgm:pt>
    <dgm:pt modelId="{D2FF90E9-F220-4B3C-ABE6-A93607F99A5C}" type="pres">
      <dgm:prSet presAssocID="{C56AEA4C-C00E-4328-AB8A-622A006FF917}" presName="Name0" presStyleCnt="0">
        <dgm:presLayoutVars>
          <dgm:dir/>
          <dgm:animLvl val="lvl"/>
          <dgm:resizeHandles val="exact"/>
        </dgm:presLayoutVars>
      </dgm:prSet>
      <dgm:spPr/>
    </dgm:pt>
    <dgm:pt modelId="{83D1199E-AB19-4655-B051-F8D34225F402}" type="pres">
      <dgm:prSet presAssocID="{36338ADF-FB39-4E49-8382-4CD26E08CD05}" presName="boxAndChildren" presStyleCnt="0"/>
      <dgm:spPr/>
    </dgm:pt>
    <dgm:pt modelId="{862BE639-3254-4DC4-BC10-EEBAE1960F9F}" type="pres">
      <dgm:prSet presAssocID="{36338ADF-FB39-4E49-8382-4CD26E08CD05}" presName="parentTextBox" presStyleLbl="alignNode1" presStyleIdx="0" presStyleCnt="3"/>
      <dgm:spPr/>
    </dgm:pt>
    <dgm:pt modelId="{1C71600A-68FD-40C3-9E0C-A4C633566155}" type="pres">
      <dgm:prSet presAssocID="{36338ADF-FB39-4E49-8382-4CD26E08CD05}" presName="descendantBox" presStyleLbl="bgAccFollowNode1" presStyleIdx="0" presStyleCnt="3"/>
      <dgm:spPr/>
    </dgm:pt>
    <dgm:pt modelId="{DEEE7F92-5465-476F-B736-BE69CE2FEA9A}" type="pres">
      <dgm:prSet presAssocID="{B89DD560-431E-4F49-A3F2-3C8011AB109D}" presName="sp" presStyleCnt="0"/>
      <dgm:spPr/>
    </dgm:pt>
    <dgm:pt modelId="{4AADF175-C3FB-4105-9B8B-05BB031F1287}" type="pres">
      <dgm:prSet presAssocID="{03CECDD6-6B6E-4BAB-BF91-D234ED408CD5}" presName="arrowAndChildren" presStyleCnt="0"/>
      <dgm:spPr/>
    </dgm:pt>
    <dgm:pt modelId="{1F777BFA-4731-4F83-AADC-A780886F6E80}" type="pres">
      <dgm:prSet presAssocID="{03CECDD6-6B6E-4BAB-BF91-D234ED408CD5}" presName="parentTextArrow" presStyleLbl="node1" presStyleIdx="0" presStyleCnt="0"/>
      <dgm:spPr/>
    </dgm:pt>
    <dgm:pt modelId="{4F53D204-9497-4ED7-BF34-C900B9CF0FAF}" type="pres">
      <dgm:prSet presAssocID="{03CECDD6-6B6E-4BAB-BF91-D234ED408CD5}" presName="arrow" presStyleLbl="alignNode1" presStyleIdx="1" presStyleCnt="3"/>
      <dgm:spPr/>
    </dgm:pt>
    <dgm:pt modelId="{654D4C5C-6443-4191-8D96-15611D8716A3}" type="pres">
      <dgm:prSet presAssocID="{03CECDD6-6B6E-4BAB-BF91-D234ED408CD5}" presName="descendantArrow" presStyleLbl="bgAccFollowNode1" presStyleIdx="1" presStyleCnt="3"/>
      <dgm:spPr/>
    </dgm:pt>
    <dgm:pt modelId="{06D2DEC4-50BA-4210-926A-F5E394DB41A4}" type="pres">
      <dgm:prSet presAssocID="{0C236F2A-69A7-4A63-888A-6C9381C73C9D}" presName="sp" presStyleCnt="0"/>
      <dgm:spPr/>
    </dgm:pt>
    <dgm:pt modelId="{F39816CB-267E-4DD7-A802-93ACF18D4DE7}" type="pres">
      <dgm:prSet presAssocID="{8FA1A460-85C4-495D-AC0B-0891446CC695}" presName="arrowAndChildren" presStyleCnt="0"/>
      <dgm:spPr/>
    </dgm:pt>
    <dgm:pt modelId="{EF5FA3D2-D57A-43CF-9184-E713B6A7D81C}" type="pres">
      <dgm:prSet presAssocID="{8FA1A460-85C4-495D-AC0B-0891446CC695}" presName="parentTextArrow" presStyleLbl="node1" presStyleIdx="0" presStyleCnt="0"/>
      <dgm:spPr/>
    </dgm:pt>
    <dgm:pt modelId="{24121828-579C-4983-B9D5-EE27B99FDBE7}" type="pres">
      <dgm:prSet presAssocID="{8FA1A460-85C4-495D-AC0B-0891446CC695}" presName="arrow" presStyleLbl="alignNode1" presStyleIdx="2" presStyleCnt="3"/>
      <dgm:spPr/>
    </dgm:pt>
    <dgm:pt modelId="{C6257E8F-7675-4C8E-879E-8BD43600BD26}" type="pres">
      <dgm:prSet presAssocID="{8FA1A460-85C4-495D-AC0B-0891446CC695}" presName="descendantArrow" presStyleLbl="bgAccFollowNode1" presStyleIdx="2" presStyleCnt="3"/>
      <dgm:spPr/>
    </dgm:pt>
  </dgm:ptLst>
  <dgm:cxnLst>
    <dgm:cxn modelId="{A0E12D2B-4A3B-49BB-9584-2D25B19B9532}" type="presOf" srcId="{F8E8E87A-B203-4133-ABD5-ED0BD6AF1C29}" destId="{654D4C5C-6443-4191-8D96-15611D8716A3}" srcOrd="0" destOrd="0" presId="urn:microsoft.com/office/officeart/2016/7/layout/VerticalDownArrowProcess"/>
    <dgm:cxn modelId="{E7ECB034-87C6-4DF2-AE65-2C79A96D87E2}" type="presOf" srcId="{002A9679-DC8A-4C33-B42F-438F1B31E007}" destId="{1C71600A-68FD-40C3-9E0C-A4C633566155}" srcOrd="0" destOrd="0" presId="urn:microsoft.com/office/officeart/2016/7/layout/VerticalDownArrowProcess"/>
    <dgm:cxn modelId="{B2D49639-9515-4547-B1B6-4D08723F4B2B}" srcId="{C56AEA4C-C00E-4328-AB8A-622A006FF917}" destId="{8FA1A460-85C4-495D-AC0B-0891446CC695}" srcOrd="0" destOrd="0" parTransId="{B657F511-5F39-49AC-96CD-D9FAE29E4C81}" sibTransId="{0C236F2A-69A7-4A63-888A-6C9381C73C9D}"/>
    <dgm:cxn modelId="{EC257241-3522-43F5-A5C2-9384ABA41EF5}" type="presOf" srcId="{8FA1A460-85C4-495D-AC0B-0891446CC695}" destId="{EF5FA3D2-D57A-43CF-9184-E713B6A7D81C}" srcOrd="0" destOrd="0" presId="urn:microsoft.com/office/officeart/2016/7/layout/VerticalDownArrowProcess"/>
    <dgm:cxn modelId="{1CC9904F-EF38-43C5-B4D5-477FE606D887}" srcId="{03CECDD6-6B6E-4BAB-BF91-D234ED408CD5}" destId="{F8E8E87A-B203-4133-ABD5-ED0BD6AF1C29}" srcOrd="0" destOrd="0" parTransId="{C1B8B1E5-FCEA-4DD4-B81C-F1A210EB77E7}" sibTransId="{1F28C1F6-EBC9-400A-84B4-671B5A63C436}"/>
    <dgm:cxn modelId="{9545C374-0B2D-4996-A4DB-1880AE4A19AF}" srcId="{C56AEA4C-C00E-4328-AB8A-622A006FF917}" destId="{03CECDD6-6B6E-4BAB-BF91-D234ED408CD5}" srcOrd="1" destOrd="0" parTransId="{FF9ECBF6-7C89-42FE-9430-AFDEC1696CFA}" sibTransId="{B89DD560-431E-4F49-A3F2-3C8011AB109D}"/>
    <dgm:cxn modelId="{C052F57F-6D7F-456C-86F5-0B4208E24DAA}" srcId="{8FA1A460-85C4-495D-AC0B-0891446CC695}" destId="{79C3FDD2-6737-4F1E-A813-62B222296E9E}" srcOrd="0" destOrd="0" parTransId="{73FBC6FD-A1A6-491B-9805-0C1F9EC7309A}" sibTransId="{854A43C6-A444-492A-B07F-3CCF0BA3A62C}"/>
    <dgm:cxn modelId="{414844B8-3219-4254-BDF4-920ED375D6B8}" srcId="{36338ADF-FB39-4E49-8382-4CD26E08CD05}" destId="{002A9679-DC8A-4C33-B42F-438F1B31E007}" srcOrd="0" destOrd="0" parTransId="{D4A948CE-8B39-4D95-BB9D-D61159C249D5}" sibTransId="{B53F7700-D839-447F-9B50-A4B876F4ED1F}"/>
    <dgm:cxn modelId="{5520FFC7-BB5B-4AD6-B3B3-396AA71040B2}" type="presOf" srcId="{79C3FDD2-6737-4F1E-A813-62B222296E9E}" destId="{C6257E8F-7675-4C8E-879E-8BD43600BD26}" srcOrd="0" destOrd="0" presId="urn:microsoft.com/office/officeart/2016/7/layout/VerticalDownArrowProcess"/>
    <dgm:cxn modelId="{4F219FCD-67AE-4204-AC97-07F1204FBF43}" type="presOf" srcId="{03CECDD6-6B6E-4BAB-BF91-D234ED408CD5}" destId="{1F777BFA-4731-4F83-AADC-A780886F6E80}" srcOrd="0" destOrd="0" presId="urn:microsoft.com/office/officeart/2016/7/layout/VerticalDownArrowProcess"/>
    <dgm:cxn modelId="{03CE25D0-5792-4DB3-9458-B5BAB19FDB32}" type="presOf" srcId="{C56AEA4C-C00E-4328-AB8A-622A006FF917}" destId="{D2FF90E9-F220-4B3C-ABE6-A93607F99A5C}" srcOrd="0" destOrd="0" presId="urn:microsoft.com/office/officeart/2016/7/layout/VerticalDownArrowProcess"/>
    <dgm:cxn modelId="{BC2649E0-699B-4D34-9715-2177C33C6B78}" srcId="{C56AEA4C-C00E-4328-AB8A-622A006FF917}" destId="{36338ADF-FB39-4E49-8382-4CD26E08CD05}" srcOrd="2" destOrd="0" parTransId="{D8AE5636-D205-4E93-9AC4-B5156D3F04F6}" sibTransId="{EE896B8F-16F5-4D41-BBE9-80CF1E706C71}"/>
    <dgm:cxn modelId="{9065ABE4-E5B9-4B6F-87EE-62F5431F4EDB}" type="presOf" srcId="{8FA1A460-85C4-495D-AC0B-0891446CC695}" destId="{24121828-579C-4983-B9D5-EE27B99FDBE7}" srcOrd="1" destOrd="0" presId="urn:microsoft.com/office/officeart/2016/7/layout/VerticalDownArrowProcess"/>
    <dgm:cxn modelId="{6E4163F9-EE4E-43F7-8056-22F067243CB7}" type="presOf" srcId="{03CECDD6-6B6E-4BAB-BF91-D234ED408CD5}" destId="{4F53D204-9497-4ED7-BF34-C900B9CF0FAF}" srcOrd="1" destOrd="0" presId="urn:microsoft.com/office/officeart/2016/7/layout/VerticalDownArrowProcess"/>
    <dgm:cxn modelId="{3A0C86FB-F8CB-48C9-862B-B768CC1B102D}" type="presOf" srcId="{36338ADF-FB39-4E49-8382-4CD26E08CD05}" destId="{862BE639-3254-4DC4-BC10-EEBAE1960F9F}" srcOrd="0" destOrd="0" presId="urn:microsoft.com/office/officeart/2016/7/layout/VerticalDownArrowProcess"/>
    <dgm:cxn modelId="{7E62ABDA-8D9B-4488-A152-61623AAC5905}" type="presParOf" srcId="{D2FF90E9-F220-4B3C-ABE6-A93607F99A5C}" destId="{83D1199E-AB19-4655-B051-F8D34225F402}" srcOrd="0" destOrd="0" presId="urn:microsoft.com/office/officeart/2016/7/layout/VerticalDownArrowProcess"/>
    <dgm:cxn modelId="{A59ABE8D-9756-46FD-B636-7B542C89D984}" type="presParOf" srcId="{83D1199E-AB19-4655-B051-F8D34225F402}" destId="{862BE639-3254-4DC4-BC10-EEBAE1960F9F}" srcOrd="0" destOrd="0" presId="urn:microsoft.com/office/officeart/2016/7/layout/VerticalDownArrowProcess"/>
    <dgm:cxn modelId="{342EF56D-8F80-42A8-A238-24218982CF71}" type="presParOf" srcId="{83D1199E-AB19-4655-B051-F8D34225F402}" destId="{1C71600A-68FD-40C3-9E0C-A4C633566155}" srcOrd="1" destOrd="0" presId="urn:microsoft.com/office/officeart/2016/7/layout/VerticalDownArrowProcess"/>
    <dgm:cxn modelId="{43DCE8F6-9B52-4E69-84EB-E697F315336B}" type="presParOf" srcId="{D2FF90E9-F220-4B3C-ABE6-A93607F99A5C}" destId="{DEEE7F92-5465-476F-B736-BE69CE2FEA9A}" srcOrd="1" destOrd="0" presId="urn:microsoft.com/office/officeart/2016/7/layout/VerticalDownArrowProcess"/>
    <dgm:cxn modelId="{13739D4A-20A4-45D3-BF33-E0FE720EAA96}" type="presParOf" srcId="{D2FF90E9-F220-4B3C-ABE6-A93607F99A5C}" destId="{4AADF175-C3FB-4105-9B8B-05BB031F1287}" srcOrd="2" destOrd="0" presId="urn:microsoft.com/office/officeart/2016/7/layout/VerticalDownArrowProcess"/>
    <dgm:cxn modelId="{A2D3F6D0-3503-450B-8615-FB68BFD22290}" type="presParOf" srcId="{4AADF175-C3FB-4105-9B8B-05BB031F1287}" destId="{1F777BFA-4731-4F83-AADC-A780886F6E80}" srcOrd="0" destOrd="0" presId="urn:microsoft.com/office/officeart/2016/7/layout/VerticalDownArrowProcess"/>
    <dgm:cxn modelId="{02A0644B-E266-4DED-8BB0-A29F1EE6AC35}" type="presParOf" srcId="{4AADF175-C3FB-4105-9B8B-05BB031F1287}" destId="{4F53D204-9497-4ED7-BF34-C900B9CF0FAF}" srcOrd="1" destOrd="0" presId="urn:microsoft.com/office/officeart/2016/7/layout/VerticalDownArrowProcess"/>
    <dgm:cxn modelId="{9CC98148-F531-497B-8606-70AFB706310E}" type="presParOf" srcId="{4AADF175-C3FB-4105-9B8B-05BB031F1287}" destId="{654D4C5C-6443-4191-8D96-15611D8716A3}" srcOrd="2" destOrd="0" presId="urn:microsoft.com/office/officeart/2016/7/layout/VerticalDownArrowProcess"/>
    <dgm:cxn modelId="{2300DA11-0D1A-4465-9E87-74B157E3F4FB}" type="presParOf" srcId="{D2FF90E9-F220-4B3C-ABE6-A93607F99A5C}" destId="{06D2DEC4-50BA-4210-926A-F5E394DB41A4}" srcOrd="3" destOrd="0" presId="urn:microsoft.com/office/officeart/2016/7/layout/VerticalDownArrowProcess"/>
    <dgm:cxn modelId="{11C2B1BA-ECF4-4467-869D-9ACFD015754E}" type="presParOf" srcId="{D2FF90E9-F220-4B3C-ABE6-A93607F99A5C}" destId="{F39816CB-267E-4DD7-A802-93ACF18D4DE7}" srcOrd="4" destOrd="0" presId="urn:microsoft.com/office/officeart/2016/7/layout/VerticalDownArrowProcess"/>
    <dgm:cxn modelId="{E403BA13-41EF-4F1B-98D3-9B1A7DD10E18}" type="presParOf" srcId="{F39816CB-267E-4DD7-A802-93ACF18D4DE7}" destId="{EF5FA3D2-D57A-43CF-9184-E713B6A7D81C}" srcOrd="0" destOrd="0" presId="urn:microsoft.com/office/officeart/2016/7/layout/VerticalDownArrowProcess"/>
    <dgm:cxn modelId="{6A32C14C-403F-4400-A4F6-15907DAC0803}" type="presParOf" srcId="{F39816CB-267E-4DD7-A802-93ACF18D4DE7}" destId="{24121828-579C-4983-B9D5-EE27B99FDBE7}" srcOrd="1" destOrd="0" presId="urn:microsoft.com/office/officeart/2016/7/layout/VerticalDownArrowProcess"/>
    <dgm:cxn modelId="{2F4BC5B0-6135-45F8-9F20-53252B7C1F37}" type="presParOf" srcId="{F39816CB-267E-4DD7-A802-93ACF18D4DE7}" destId="{C6257E8F-7675-4C8E-879E-8BD43600BD2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27FEC-A274-4738-B472-A2F280790980}">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231DF2-21CF-45C9-9A92-B2F336317E81}">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164588-4714-40A1-8E4B-42DDE1B5A0B7}">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t>Multiple Linear Regression</a:t>
          </a:r>
        </a:p>
      </dsp:txBody>
      <dsp:txXfrm>
        <a:off x="50287" y="2784119"/>
        <a:ext cx="3262500" cy="720000"/>
      </dsp:txXfrm>
    </dsp:sp>
    <dsp:sp modelId="{8B08EA8A-46F0-4F6D-A541-BC8DFF054E9D}">
      <dsp:nvSpPr>
        <dsp:cNvPr id="0" name=""/>
        <dsp:cNvSpPr/>
      </dsp:nvSpPr>
      <dsp:spPr>
        <a:xfrm>
          <a:off x="4519912" y="174118"/>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E541B-814B-4D52-A01B-952847861EBD}">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15E543-4845-4EAD-A67D-F279A6460E22}">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Decision Tree</a:t>
          </a:r>
        </a:p>
      </dsp:txBody>
      <dsp:txXfrm>
        <a:off x="3883725" y="2784119"/>
        <a:ext cx="3262500" cy="720000"/>
      </dsp:txXfrm>
    </dsp:sp>
    <dsp:sp modelId="{5D6A18CA-6128-4DF8-805D-34549A030897}">
      <dsp:nvSpPr>
        <dsp:cNvPr id="0" name=""/>
        <dsp:cNvSpPr/>
      </dsp:nvSpPr>
      <dsp:spPr>
        <a:xfrm>
          <a:off x="8353350" y="174118"/>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4374E-F6BC-4672-9C73-682955427589}">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E05C03-5A4D-492E-9BC0-B2705A25FBB3}">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Random Forest</a:t>
          </a:r>
        </a:p>
      </dsp:txBody>
      <dsp:txXfrm>
        <a:off x="7717162" y="2784119"/>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BE639-3254-4DC4-BC10-EEBAE1960F9F}">
      <dsp:nvSpPr>
        <dsp:cNvPr id="0" name=""/>
        <dsp:cNvSpPr/>
      </dsp:nvSpPr>
      <dsp:spPr>
        <a:xfrm>
          <a:off x="0" y="2158978"/>
          <a:ext cx="1777395" cy="708625"/>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Splitting Data/ Applying Models</a:t>
          </a:r>
        </a:p>
      </dsp:txBody>
      <dsp:txXfrm>
        <a:off x="0" y="2158978"/>
        <a:ext cx="1777395" cy="708625"/>
      </dsp:txXfrm>
    </dsp:sp>
    <dsp:sp modelId="{1C71600A-68FD-40C3-9E0C-A4C633566155}">
      <dsp:nvSpPr>
        <dsp:cNvPr id="0" name=""/>
        <dsp:cNvSpPr/>
      </dsp:nvSpPr>
      <dsp:spPr>
        <a:xfrm>
          <a:off x="1777395" y="2158978"/>
          <a:ext cx="5332186" cy="708625"/>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Sklearn,  Linear Reg., Multi Reg., Decision Tree, Random Forest, Polynomial, T-test, </a:t>
          </a:r>
        </a:p>
      </dsp:txBody>
      <dsp:txXfrm>
        <a:off x="1777395" y="2158978"/>
        <a:ext cx="5332186" cy="708625"/>
      </dsp:txXfrm>
    </dsp:sp>
    <dsp:sp modelId="{4F53D204-9497-4ED7-BF34-C900B9CF0FAF}">
      <dsp:nvSpPr>
        <dsp:cNvPr id="0" name=""/>
        <dsp:cNvSpPr/>
      </dsp:nvSpPr>
      <dsp:spPr>
        <a:xfrm rot="10800000">
          <a:off x="0" y="1079742"/>
          <a:ext cx="1777395" cy="108986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a:t>Data Exploration &amp; Visualization</a:t>
          </a:r>
        </a:p>
      </dsp:txBody>
      <dsp:txXfrm rot="-10800000">
        <a:off x="0" y="1079742"/>
        <a:ext cx="1777395" cy="708412"/>
      </dsp:txXfrm>
    </dsp:sp>
    <dsp:sp modelId="{654D4C5C-6443-4191-8D96-15611D8716A3}">
      <dsp:nvSpPr>
        <dsp:cNvPr id="0" name=""/>
        <dsp:cNvSpPr/>
      </dsp:nvSpPr>
      <dsp:spPr>
        <a:xfrm>
          <a:off x="1777395" y="1079742"/>
          <a:ext cx="5332186" cy="70841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Pandas, Numpy, Matplotlib, Dataframe, Seaborn,</a:t>
          </a:r>
        </a:p>
      </dsp:txBody>
      <dsp:txXfrm>
        <a:off x="1777395" y="1079742"/>
        <a:ext cx="5332186" cy="708412"/>
      </dsp:txXfrm>
    </dsp:sp>
    <dsp:sp modelId="{24121828-579C-4983-B9D5-EE27B99FDBE7}">
      <dsp:nvSpPr>
        <dsp:cNvPr id="0" name=""/>
        <dsp:cNvSpPr/>
      </dsp:nvSpPr>
      <dsp:spPr>
        <a:xfrm rot="10800000">
          <a:off x="0" y="506"/>
          <a:ext cx="1777395" cy="1089865"/>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6408" tIns="120904" rIns="126408" bIns="120904" numCol="1" spcCol="1270" anchor="ctr" anchorCtr="0">
          <a:noAutofit/>
        </a:bodyPr>
        <a:lstStyle/>
        <a:p>
          <a:pPr marL="0" lvl="0" indent="0" algn="ctr" defTabSz="755650">
            <a:lnSpc>
              <a:spcPct val="90000"/>
            </a:lnSpc>
            <a:spcBef>
              <a:spcPct val="0"/>
            </a:spcBef>
            <a:spcAft>
              <a:spcPct val="35000"/>
            </a:spcAft>
            <a:buNone/>
          </a:pPr>
          <a:r>
            <a:rPr lang="en-US" sz="1700" kern="1200"/>
            <a:t>Data Cleaning</a:t>
          </a:r>
        </a:p>
      </dsp:txBody>
      <dsp:txXfrm rot="-10800000">
        <a:off x="0" y="506"/>
        <a:ext cx="1777395" cy="708412"/>
      </dsp:txXfrm>
    </dsp:sp>
    <dsp:sp modelId="{C6257E8F-7675-4C8E-879E-8BD43600BD26}">
      <dsp:nvSpPr>
        <dsp:cNvPr id="0" name=""/>
        <dsp:cNvSpPr/>
      </dsp:nvSpPr>
      <dsp:spPr>
        <a:xfrm>
          <a:off x="1777395" y="506"/>
          <a:ext cx="5332186" cy="70841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162" tIns="165100" rIns="108162" bIns="165100" numCol="1" spcCol="1270" anchor="ctr" anchorCtr="0">
          <a:noAutofit/>
        </a:bodyPr>
        <a:lstStyle/>
        <a:p>
          <a:pPr marL="0" lvl="0" indent="0" algn="l" defTabSz="577850">
            <a:lnSpc>
              <a:spcPct val="90000"/>
            </a:lnSpc>
            <a:spcBef>
              <a:spcPct val="0"/>
            </a:spcBef>
            <a:spcAft>
              <a:spcPct val="35000"/>
            </a:spcAft>
            <a:buNone/>
          </a:pPr>
          <a:r>
            <a:rPr lang="en-US" sz="1300" kern="1200" dirty="0"/>
            <a:t>Pandas</a:t>
          </a:r>
        </a:p>
      </dsp:txBody>
      <dsp:txXfrm>
        <a:off x="1777395" y="506"/>
        <a:ext cx="5332186" cy="70841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81177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3987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89052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297487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309122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043654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12545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46002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59813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403047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95393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646266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4/30/2021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4/30/2021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4/30/2021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4/30/2021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4/30/2021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60880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Premium Photo | Happy diverse people united together">
            <a:extLst>
              <a:ext uri="{FF2B5EF4-FFF2-40B4-BE49-F238E27FC236}">
                <a16:creationId xmlns:a16="http://schemas.microsoft.com/office/drawing/2014/main" id="{B234D50E-9396-4535-B651-4B7CD209FF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71"/>
          <a:stretch/>
        </p:blipFill>
        <p:spPr bwMode="auto">
          <a:xfrm>
            <a:off x="20" y="-49686"/>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D74D7E9A-D874-4F02-8A2D-F9CD22059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23123"/>
            <a:ext cx="4216219" cy="5935132"/>
            <a:chOff x="438068" y="457200"/>
            <a:chExt cx="3703320" cy="5935132"/>
          </a:xfrm>
        </p:grpSpPr>
        <p:sp>
          <p:nvSpPr>
            <p:cNvPr id="54" name="Rectangle 53">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170748ED-FB58-41D5-8703-87FDCBE24441}"/>
              </a:ext>
            </a:extLst>
          </p:cNvPr>
          <p:cNvSpPr>
            <a:spLocks noGrp="1"/>
          </p:cNvSpPr>
          <p:nvPr>
            <p:ph type="title"/>
          </p:nvPr>
        </p:nvSpPr>
        <p:spPr>
          <a:xfrm>
            <a:off x="601330" y="1006955"/>
            <a:ext cx="3971396" cy="3581087"/>
          </a:xfrm>
        </p:spPr>
        <p:txBody>
          <a:bodyPr vert="horz" lIns="91440" tIns="45720" rIns="91440" bIns="45720" rtlCol="0" anchor="ctr">
            <a:noAutofit/>
          </a:bodyPr>
          <a:lstStyle/>
          <a:p>
            <a:r>
              <a:rPr lang="en-US" sz="3200" dirty="0">
                <a:solidFill>
                  <a:schemeClr val="accent2"/>
                </a:solidFill>
              </a:rPr>
              <a:t>Understanding &amp; Predicting Life Expectancy</a:t>
            </a:r>
          </a:p>
        </p:txBody>
      </p:sp>
      <p:sp>
        <p:nvSpPr>
          <p:cNvPr id="18" name="Subtitle 2">
            <a:extLst>
              <a:ext uri="{FF2B5EF4-FFF2-40B4-BE49-F238E27FC236}">
                <a16:creationId xmlns:a16="http://schemas.microsoft.com/office/drawing/2014/main" id="{D716FE3F-929C-49DE-8451-9E565D0AD28B}"/>
              </a:ext>
            </a:extLst>
          </p:cNvPr>
          <p:cNvSpPr txBox="1">
            <a:spLocks/>
          </p:cNvSpPr>
          <p:nvPr/>
        </p:nvSpPr>
        <p:spPr>
          <a:xfrm>
            <a:off x="678531" y="4588042"/>
            <a:ext cx="3730810" cy="141482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457200">
              <a:spcBef>
                <a:spcPct val="20000"/>
              </a:spcBef>
              <a:spcAft>
                <a:spcPts val="600"/>
              </a:spcAft>
              <a:buClr>
                <a:srgbClr val="337DD2"/>
              </a:buClr>
              <a:buSzPct val="92000"/>
            </a:pPr>
            <a:r>
              <a:rPr lang="en-US" sz="1600" dirty="0">
                <a:solidFill>
                  <a:srgbClr val="FFFFFF"/>
                </a:solidFill>
              </a:rPr>
              <a:t>Scott Schirkofsky</a:t>
            </a:r>
            <a:br>
              <a:rPr lang="en-US" sz="1600" dirty="0">
                <a:solidFill>
                  <a:srgbClr val="FFFFFF"/>
                </a:solidFill>
              </a:rPr>
            </a:br>
            <a:r>
              <a:rPr lang="en-US" sz="1600" dirty="0">
                <a:solidFill>
                  <a:srgbClr val="FFFFFF"/>
                </a:solidFill>
              </a:rPr>
              <a:t>Data Science Practicum II</a:t>
            </a:r>
            <a:br>
              <a:rPr lang="en-US" sz="1600" dirty="0">
                <a:solidFill>
                  <a:srgbClr val="FFFFFF"/>
                </a:solidFill>
              </a:rPr>
            </a:br>
            <a:r>
              <a:rPr lang="en-US" sz="1600" dirty="0">
                <a:solidFill>
                  <a:srgbClr val="FFFFFF"/>
                </a:solidFill>
              </a:rPr>
              <a:t>Regis University</a:t>
            </a:r>
          </a:p>
        </p:txBody>
      </p:sp>
      <p:sp>
        <p:nvSpPr>
          <p:cNvPr id="7" name="TextBox 6">
            <a:extLst>
              <a:ext uri="{FF2B5EF4-FFF2-40B4-BE49-F238E27FC236}">
                <a16:creationId xmlns:a16="http://schemas.microsoft.com/office/drawing/2014/main" id="{C5666790-07E7-442D-BD12-F6F88BC42214}"/>
              </a:ext>
            </a:extLst>
          </p:cNvPr>
          <p:cNvSpPr txBox="1"/>
          <p:nvPr/>
        </p:nvSpPr>
        <p:spPr>
          <a:xfrm>
            <a:off x="5117586" y="1124998"/>
            <a:ext cx="6493222" cy="3066804"/>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endParaRPr lang="en-US" sz="2000" dirty="0">
              <a:solidFill>
                <a:schemeClr val="tx2"/>
              </a:solidFill>
            </a:endParaRPr>
          </a:p>
        </p:txBody>
      </p:sp>
    </p:spTree>
    <p:extLst>
      <p:ext uri="{BB962C8B-B14F-4D97-AF65-F5344CB8AC3E}">
        <p14:creationId xmlns:p14="http://schemas.microsoft.com/office/powerpoint/2010/main" val="2641025549"/>
      </p:ext>
    </p:extLst>
  </p:cSld>
  <p:clrMapOvr>
    <a:masterClrMapping/>
  </p:clrMapOvr>
  <mc:AlternateContent xmlns:mc="http://schemas.openxmlformats.org/markup-compatibility/2006" xmlns:p14="http://schemas.microsoft.com/office/powerpoint/2010/main">
    <mc:Choice Requires="p14">
      <p:transition spd="slow" p14:dur="2000" advTm="13586"/>
    </mc:Choice>
    <mc:Fallback xmlns="">
      <p:transition spd="slow" advTm="13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(Inexplicit Nulls)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6" name="Picture 5" descr="Table&#10;&#10;Description automatically generated">
            <a:extLst>
              <a:ext uri="{FF2B5EF4-FFF2-40B4-BE49-F238E27FC236}">
                <a16:creationId xmlns:a16="http://schemas.microsoft.com/office/drawing/2014/main" id="{1C70E8EE-B953-484C-A332-A7DBCA8E3E4B}"/>
              </a:ext>
            </a:extLst>
          </p:cNvPr>
          <p:cNvPicPr>
            <a:picLocks noChangeAspect="1"/>
          </p:cNvPicPr>
          <p:nvPr/>
        </p:nvPicPr>
        <p:blipFill>
          <a:blip r:embed="rId3"/>
          <a:stretch>
            <a:fillRect/>
          </a:stretch>
        </p:blipFill>
        <p:spPr>
          <a:xfrm>
            <a:off x="467286" y="1977235"/>
            <a:ext cx="9168033" cy="1740229"/>
          </a:xfrm>
          <a:prstGeom prst="rect">
            <a:avLst/>
          </a:prstGeom>
        </p:spPr>
      </p:pic>
      <p:sp>
        <p:nvSpPr>
          <p:cNvPr id="8" name="TextBox 7">
            <a:extLst>
              <a:ext uri="{FF2B5EF4-FFF2-40B4-BE49-F238E27FC236}">
                <a16:creationId xmlns:a16="http://schemas.microsoft.com/office/drawing/2014/main" id="{51A6C86D-87F6-4618-82F5-CA9E39D4CE2D}"/>
              </a:ext>
            </a:extLst>
          </p:cNvPr>
          <p:cNvSpPr txBox="1"/>
          <p:nvPr/>
        </p:nvSpPr>
        <p:spPr>
          <a:xfrm>
            <a:off x="467286" y="4554714"/>
            <a:ext cx="6996898" cy="1323439"/>
          </a:xfrm>
          <a:prstGeom prst="rect">
            <a:avLst/>
          </a:prstGeom>
          <a:noFill/>
        </p:spPr>
        <p:txBody>
          <a:bodyPr wrap="square">
            <a:spAutoFit/>
          </a:bodyPr>
          <a:lstStyle/>
          <a:p>
            <a:pPr algn="l">
              <a:buFont typeface="Arial" panose="020B0604020202020204" pitchFamily="34" charset="0"/>
              <a:buChar char="•"/>
            </a:pPr>
            <a:r>
              <a:rPr lang="en-US" sz="2000" b="0" i="0" dirty="0">
                <a:solidFill>
                  <a:srgbClr val="444444"/>
                </a:solidFill>
                <a:effectLst/>
                <a:latin typeface="HelveticaNeue"/>
              </a:rPr>
              <a:t> Adult mortality has a 1 value for min. </a:t>
            </a:r>
          </a:p>
          <a:p>
            <a:pPr algn="l">
              <a:buFont typeface="Arial" panose="020B0604020202020204" pitchFamily="34" charset="0"/>
              <a:buChar char="•"/>
            </a:pPr>
            <a:r>
              <a:rPr lang="en-US" sz="2000" b="0" i="0" dirty="0">
                <a:solidFill>
                  <a:srgbClr val="444444"/>
                </a:solidFill>
                <a:effectLst/>
                <a:latin typeface="HelveticaNeue"/>
              </a:rPr>
              <a:t> Infant Deaths has a min of 0 and max of 1800. </a:t>
            </a:r>
          </a:p>
          <a:p>
            <a:pPr algn="l">
              <a:buFont typeface="Arial" panose="020B0604020202020204" pitchFamily="34" charset="0"/>
              <a:buChar char="•"/>
            </a:pPr>
            <a:r>
              <a:rPr lang="en-US" sz="2000" b="0" i="0" dirty="0">
                <a:solidFill>
                  <a:srgbClr val="444444"/>
                </a:solidFill>
                <a:effectLst/>
                <a:latin typeface="HelveticaNeue"/>
              </a:rPr>
              <a:t> BMI has min of 1.</a:t>
            </a:r>
          </a:p>
          <a:p>
            <a:pPr algn="l">
              <a:buFont typeface="Arial" panose="020B0604020202020204" pitchFamily="34" charset="0"/>
              <a:buChar char="•"/>
            </a:pPr>
            <a:r>
              <a:rPr lang="en-US" sz="2000" b="0" i="0" dirty="0">
                <a:solidFill>
                  <a:srgbClr val="444444"/>
                </a:solidFill>
                <a:effectLst/>
                <a:latin typeface="HelveticaNeue"/>
              </a:rPr>
              <a:t> Under-</a:t>
            </a:r>
            <a:r>
              <a:rPr lang="en-US" sz="2000" b="0" i="0" dirty="0" err="1">
                <a:solidFill>
                  <a:srgbClr val="444444"/>
                </a:solidFill>
                <a:effectLst/>
                <a:latin typeface="HelveticaNeue"/>
              </a:rPr>
              <a:t>Five_Deaths</a:t>
            </a:r>
            <a:r>
              <a:rPr lang="en-US" sz="2000" b="0" i="0" dirty="0">
                <a:solidFill>
                  <a:srgbClr val="444444"/>
                </a:solidFill>
                <a:effectLst/>
                <a:latin typeface="HelveticaNeue"/>
              </a:rPr>
              <a:t> has min of 0.</a:t>
            </a:r>
          </a:p>
        </p:txBody>
      </p:sp>
      <p:pic>
        <p:nvPicPr>
          <p:cNvPr id="9" name="Picture 8" descr="Chart, box and whisker chart&#10;&#10;Description automatically generated">
            <a:extLst>
              <a:ext uri="{FF2B5EF4-FFF2-40B4-BE49-F238E27FC236}">
                <a16:creationId xmlns:a16="http://schemas.microsoft.com/office/drawing/2014/main" id="{AAE7A547-978B-407A-B8FC-42437808F806}"/>
              </a:ext>
            </a:extLst>
          </p:cNvPr>
          <p:cNvPicPr>
            <a:picLocks noChangeAspect="1"/>
          </p:cNvPicPr>
          <p:nvPr/>
        </p:nvPicPr>
        <p:blipFill>
          <a:blip r:embed="rId4"/>
          <a:stretch>
            <a:fillRect/>
          </a:stretch>
        </p:blipFill>
        <p:spPr>
          <a:xfrm>
            <a:off x="6466774" y="3700655"/>
            <a:ext cx="5257940" cy="2804235"/>
          </a:xfrm>
          <a:prstGeom prst="rect">
            <a:avLst/>
          </a:prstGeom>
        </p:spPr>
      </p:pic>
    </p:spTree>
    <p:extLst>
      <p:ext uri="{BB962C8B-B14F-4D97-AF65-F5344CB8AC3E}">
        <p14:creationId xmlns:p14="http://schemas.microsoft.com/office/powerpoint/2010/main" val="289723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(explicit Nulls)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8" name="Picture 7" descr="Text, letter&#10;&#10;Description automatically generated">
            <a:extLst>
              <a:ext uri="{FF2B5EF4-FFF2-40B4-BE49-F238E27FC236}">
                <a16:creationId xmlns:a16="http://schemas.microsoft.com/office/drawing/2014/main" id="{E24681D1-F641-419D-9310-4A1CFD8E3283}"/>
              </a:ext>
            </a:extLst>
          </p:cNvPr>
          <p:cNvPicPr>
            <a:picLocks noChangeAspect="1"/>
          </p:cNvPicPr>
          <p:nvPr/>
        </p:nvPicPr>
        <p:blipFill>
          <a:blip r:embed="rId3"/>
          <a:stretch>
            <a:fillRect/>
          </a:stretch>
        </p:blipFill>
        <p:spPr>
          <a:xfrm>
            <a:off x="4529553" y="2381066"/>
            <a:ext cx="7081255" cy="3774778"/>
          </a:xfrm>
          <a:prstGeom prst="rect">
            <a:avLst/>
          </a:prstGeom>
        </p:spPr>
      </p:pic>
      <p:sp>
        <p:nvSpPr>
          <p:cNvPr id="10" name="TextBox 9">
            <a:extLst>
              <a:ext uri="{FF2B5EF4-FFF2-40B4-BE49-F238E27FC236}">
                <a16:creationId xmlns:a16="http://schemas.microsoft.com/office/drawing/2014/main" id="{A0A25F4F-BE2C-4539-A211-351E2E79B649}"/>
              </a:ext>
            </a:extLst>
          </p:cNvPr>
          <p:cNvSpPr txBox="1"/>
          <p:nvPr/>
        </p:nvSpPr>
        <p:spPr>
          <a:xfrm>
            <a:off x="445770" y="2481936"/>
            <a:ext cx="3866549" cy="1754326"/>
          </a:xfrm>
          <a:prstGeom prst="rect">
            <a:avLst/>
          </a:prstGeom>
          <a:noFill/>
        </p:spPr>
        <p:txBody>
          <a:bodyPr wrap="square">
            <a:spAutoFit/>
          </a:bodyPr>
          <a:lstStyle/>
          <a:p>
            <a:pPr marL="285750" indent="-285750">
              <a:buFont typeface="Arial" panose="020B0604020202020204" pitchFamily="34" charset="0"/>
              <a:buChar char="•"/>
            </a:pPr>
            <a:r>
              <a:rPr lang="en-US" dirty="0"/>
              <a:t>14 columns that contain nulls, that’s 63.64%! </a:t>
            </a:r>
          </a:p>
          <a:p>
            <a:pPr marL="285750" indent="-285750">
              <a:buFont typeface="Arial" panose="020B0604020202020204" pitchFamily="34" charset="0"/>
              <a:buChar char="•"/>
            </a:pPr>
            <a:endParaRPr lang="en-US" i="0" dirty="0">
              <a:solidFill>
                <a:srgbClr val="191E23"/>
              </a:solidFill>
              <a:effectLst/>
            </a:endParaRPr>
          </a:p>
          <a:p>
            <a:pPr marL="285750" indent="-285750">
              <a:buFont typeface="Arial" panose="020B0604020202020204" pitchFamily="34" charset="0"/>
              <a:buChar char="•"/>
            </a:pPr>
            <a:r>
              <a:rPr lang="en-US" dirty="0">
                <a:solidFill>
                  <a:srgbClr val="191E23"/>
                </a:solidFill>
              </a:rPr>
              <a:t>B</a:t>
            </a:r>
            <a:r>
              <a:rPr lang="en-US" i="0" dirty="0">
                <a:solidFill>
                  <a:srgbClr val="191E23"/>
                </a:solidFill>
                <a:effectLst/>
              </a:rPr>
              <a:t>ig contributors toward remaining null values in the features BMI, Population, GDP, and Infant Deaths.  </a:t>
            </a:r>
            <a:endParaRPr lang="en-US" dirty="0"/>
          </a:p>
        </p:txBody>
      </p:sp>
    </p:spTree>
    <p:extLst>
      <p:ext uri="{BB962C8B-B14F-4D97-AF65-F5344CB8AC3E}">
        <p14:creationId xmlns:p14="http://schemas.microsoft.com/office/powerpoint/2010/main" val="354388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Missing Values (Imputation)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5" name="Picture 4">
            <a:extLst>
              <a:ext uri="{FF2B5EF4-FFF2-40B4-BE49-F238E27FC236}">
                <a16:creationId xmlns:a16="http://schemas.microsoft.com/office/drawing/2014/main" id="{2481E1D7-DF6F-49D0-87BF-90FB3A68AC3B}"/>
              </a:ext>
            </a:extLst>
          </p:cNvPr>
          <p:cNvPicPr/>
          <p:nvPr/>
        </p:nvPicPr>
        <p:blipFill>
          <a:blip r:embed="rId2"/>
          <a:stretch>
            <a:fillRect/>
          </a:stretch>
        </p:blipFill>
        <p:spPr>
          <a:xfrm>
            <a:off x="581192" y="3127154"/>
            <a:ext cx="8317742" cy="2286114"/>
          </a:xfrm>
          <a:prstGeom prst="rect">
            <a:avLst/>
          </a:prstGeom>
        </p:spPr>
      </p:pic>
      <p:pic>
        <p:nvPicPr>
          <p:cNvPr id="6" name="Picture 5">
            <a:extLst>
              <a:ext uri="{FF2B5EF4-FFF2-40B4-BE49-F238E27FC236}">
                <a16:creationId xmlns:a16="http://schemas.microsoft.com/office/drawing/2014/main" id="{E67632EC-2F49-42AD-BC49-EEC479441BD5}"/>
              </a:ext>
            </a:extLst>
          </p:cNvPr>
          <p:cNvPicPr/>
          <p:nvPr/>
        </p:nvPicPr>
        <p:blipFill>
          <a:blip r:embed="rId3"/>
          <a:stretch>
            <a:fillRect/>
          </a:stretch>
        </p:blipFill>
        <p:spPr>
          <a:xfrm>
            <a:off x="581192" y="5870736"/>
            <a:ext cx="6172200" cy="219710"/>
          </a:xfrm>
          <a:prstGeom prst="rect">
            <a:avLst/>
          </a:prstGeom>
        </p:spPr>
      </p:pic>
      <p:sp>
        <p:nvSpPr>
          <p:cNvPr id="8" name="TextBox 7">
            <a:extLst>
              <a:ext uri="{FF2B5EF4-FFF2-40B4-BE49-F238E27FC236}">
                <a16:creationId xmlns:a16="http://schemas.microsoft.com/office/drawing/2014/main" id="{9441E88B-79C0-4811-9271-D101DF9C6E43}"/>
              </a:ext>
            </a:extLst>
          </p:cNvPr>
          <p:cNvSpPr txBox="1"/>
          <p:nvPr/>
        </p:nvSpPr>
        <p:spPr>
          <a:xfrm>
            <a:off x="488218" y="2256028"/>
            <a:ext cx="9798782" cy="461665"/>
          </a:xfrm>
          <a:prstGeom prst="rect">
            <a:avLst/>
          </a:prstGeom>
          <a:noFill/>
        </p:spPr>
        <p:txBody>
          <a:bodyPr wrap="square">
            <a:spAutoFit/>
          </a:bodyPr>
          <a:lstStyle/>
          <a:p>
            <a:r>
              <a:rPr lang="en-US" sz="2400" dirty="0">
                <a:solidFill>
                  <a:srgbClr val="0070C0"/>
                </a:solidFill>
                <a:effectLst/>
                <a:latin typeface="Cambria" panose="02040503050406030204" pitchFamily="18" charset="0"/>
                <a:ea typeface="Times New Roman" panose="02020603050405020304" pitchFamily="18" charset="0"/>
                <a:cs typeface="Times New Roman" panose="02020603050405020304" pitchFamily="18" charset="0"/>
              </a:rPr>
              <a:t>Imputation can be used to estimate new values for the missing values </a:t>
            </a:r>
            <a:endParaRPr lang="en-US" sz="2400" dirty="0">
              <a:solidFill>
                <a:srgbClr val="0070C0"/>
              </a:solidFill>
            </a:endParaRPr>
          </a:p>
        </p:txBody>
      </p:sp>
      <p:sp>
        <p:nvSpPr>
          <p:cNvPr id="9" name="Rectangle 8">
            <a:extLst>
              <a:ext uri="{FF2B5EF4-FFF2-40B4-BE49-F238E27FC236}">
                <a16:creationId xmlns:a16="http://schemas.microsoft.com/office/drawing/2014/main" id="{9219197E-9BEE-4EDC-ADE6-4E8926575BDC}"/>
              </a:ext>
            </a:extLst>
          </p:cNvPr>
          <p:cNvSpPr/>
          <p:nvPr/>
        </p:nvSpPr>
        <p:spPr>
          <a:xfrm>
            <a:off x="3909060" y="5870736"/>
            <a:ext cx="2720340" cy="21971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pic>
        <p:nvPicPr>
          <p:cNvPr id="1028" name="Picture 4" descr="Are They Doing The Happy Dance? – WeMoveTogether">
            <a:extLst>
              <a:ext uri="{FF2B5EF4-FFF2-40B4-BE49-F238E27FC236}">
                <a16:creationId xmlns:a16="http://schemas.microsoft.com/office/drawing/2014/main" id="{21EA63D2-3FF8-48EF-B1FB-BB2ED433E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812" y="4454525"/>
            <a:ext cx="223837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83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BFFB3542-839A-4F03-BEB3-5B5B0E479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521171" y="453642"/>
            <a:ext cx="10993549" cy="975107"/>
          </a:xfrm>
        </p:spPr>
        <p:txBody>
          <a:bodyPr vert="horz" lIns="91440" tIns="45720" rIns="91440" bIns="45720" rtlCol="0" anchor="b">
            <a:normAutofit/>
          </a:bodyPr>
          <a:lstStyle/>
          <a:p>
            <a:r>
              <a:rPr lang="en-US" sz="3600" dirty="0">
                <a:solidFill>
                  <a:schemeClr val="accent1"/>
                </a:solidFill>
              </a:rPr>
              <a:t>EDA – Outliers (Correlation Matrix)</a:t>
            </a:r>
          </a:p>
        </p:txBody>
      </p:sp>
      <p:sp>
        <p:nvSpPr>
          <p:cNvPr id="23" name="Rectangle 22">
            <a:extLst>
              <a:ext uri="{FF2B5EF4-FFF2-40B4-BE49-F238E27FC236}">
                <a16:creationId xmlns:a16="http://schemas.microsoft.com/office/drawing/2014/main" id="{86082481-A4EA-4F11-9006-FB76DB52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C88CB"/>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864FD07D-31EB-46AE-ACE5-346C0BE47E73}"/>
              </a:ext>
            </a:extLst>
          </p:cNvPr>
          <p:cNvPicPr>
            <a:picLocks noChangeAspect="1"/>
          </p:cNvPicPr>
          <p:nvPr/>
        </p:nvPicPr>
        <p:blipFill>
          <a:blip r:embed="rId2"/>
          <a:stretch>
            <a:fillRect/>
          </a:stretch>
        </p:blipFill>
        <p:spPr>
          <a:xfrm>
            <a:off x="6311638" y="1531567"/>
            <a:ext cx="4809434" cy="4003854"/>
          </a:xfrm>
          <a:prstGeom prst="rect">
            <a:avLst/>
          </a:prstGeom>
        </p:spPr>
      </p:pic>
      <p:pic>
        <p:nvPicPr>
          <p:cNvPr id="8" name="Picture 7">
            <a:extLst>
              <a:ext uri="{FF2B5EF4-FFF2-40B4-BE49-F238E27FC236}">
                <a16:creationId xmlns:a16="http://schemas.microsoft.com/office/drawing/2014/main" id="{99B45341-137E-4FB8-AE28-C5B5A4B7116E}"/>
              </a:ext>
            </a:extLst>
          </p:cNvPr>
          <p:cNvPicPr>
            <a:picLocks noChangeAspect="1"/>
          </p:cNvPicPr>
          <p:nvPr/>
        </p:nvPicPr>
        <p:blipFill>
          <a:blip r:embed="rId3"/>
          <a:stretch>
            <a:fillRect/>
          </a:stretch>
        </p:blipFill>
        <p:spPr>
          <a:xfrm>
            <a:off x="1204264" y="1540071"/>
            <a:ext cx="4519047" cy="4695115"/>
          </a:xfrm>
          <a:prstGeom prst="rect">
            <a:avLst/>
          </a:prstGeom>
        </p:spPr>
      </p:pic>
      <p:sp>
        <p:nvSpPr>
          <p:cNvPr id="4" name="Footer Placeholder 6">
            <a:extLst>
              <a:ext uri="{FF2B5EF4-FFF2-40B4-BE49-F238E27FC236}">
                <a16:creationId xmlns:a16="http://schemas.microsoft.com/office/drawing/2014/main" id="{D984B0F5-E540-4A6C-ACF5-6451665095A4}"/>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spTree>
    <p:extLst>
      <p:ext uri="{BB962C8B-B14F-4D97-AF65-F5344CB8AC3E}">
        <p14:creationId xmlns:p14="http://schemas.microsoft.com/office/powerpoint/2010/main" val="290206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67F45C11-0DA9-41F4-8B5A-07D3F52AD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dirty="0">
                <a:solidFill>
                  <a:schemeClr val="accent1"/>
                </a:solidFill>
              </a:rPr>
              <a:t>EDA – Outliers (Summary)</a:t>
            </a:r>
          </a:p>
        </p:txBody>
      </p:sp>
      <p:sp>
        <p:nvSpPr>
          <p:cNvPr id="23" name="Rectangle 22">
            <a:extLst>
              <a:ext uri="{FF2B5EF4-FFF2-40B4-BE49-F238E27FC236}">
                <a16:creationId xmlns:a16="http://schemas.microsoft.com/office/drawing/2014/main" id="{43D03996-0E2A-493C-8C19-27A71DBEC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3C584"/>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B182095D-82B6-487E-8263-13E4827350EE}"/>
              </a:ext>
            </a:extLst>
          </p:cNvPr>
          <p:cNvPicPr>
            <a:picLocks noChangeAspect="1"/>
          </p:cNvPicPr>
          <p:nvPr/>
        </p:nvPicPr>
        <p:blipFill>
          <a:blip r:embed="rId2"/>
          <a:stretch>
            <a:fillRect/>
          </a:stretch>
        </p:blipFill>
        <p:spPr>
          <a:xfrm>
            <a:off x="4370041" y="1013302"/>
            <a:ext cx="3415851" cy="5004909"/>
          </a:xfrm>
          <a:prstGeom prst="rect">
            <a:avLst/>
          </a:prstGeom>
        </p:spPr>
      </p:pic>
      <p:pic>
        <p:nvPicPr>
          <p:cNvPr id="8" name="Picture 7">
            <a:extLst>
              <a:ext uri="{FF2B5EF4-FFF2-40B4-BE49-F238E27FC236}">
                <a16:creationId xmlns:a16="http://schemas.microsoft.com/office/drawing/2014/main" id="{8492B426-097E-4D9D-B9E6-6CE6BE4D1BD2}"/>
              </a:ext>
            </a:extLst>
          </p:cNvPr>
          <p:cNvPicPr>
            <a:picLocks noChangeAspect="1"/>
          </p:cNvPicPr>
          <p:nvPr/>
        </p:nvPicPr>
        <p:blipFill>
          <a:blip r:embed="rId3"/>
          <a:stretch>
            <a:fillRect/>
          </a:stretch>
        </p:blipFill>
        <p:spPr>
          <a:xfrm>
            <a:off x="8272698" y="1066467"/>
            <a:ext cx="3357021" cy="4662529"/>
          </a:xfrm>
          <a:prstGeom prst="rect">
            <a:avLst/>
          </a:prstGeom>
        </p:spPr>
      </p:pic>
      <p:sp>
        <p:nvSpPr>
          <p:cNvPr id="4" name="Footer Placeholder 6">
            <a:extLst>
              <a:ext uri="{FF2B5EF4-FFF2-40B4-BE49-F238E27FC236}">
                <a16:creationId xmlns:a16="http://schemas.microsoft.com/office/drawing/2014/main" id="{88D003D4-3E79-4E98-AC18-8F4F6603A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sp>
        <p:nvSpPr>
          <p:cNvPr id="25" name="Rectangle 24">
            <a:extLst>
              <a:ext uri="{FF2B5EF4-FFF2-40B4-BE49-F238E27FC236}">
                <a16:creationId xmlns:a16="http://schemas.microsoft.com/office/drawing/2014/main" id="{1853EFBA-0612-4945-B86B-C5EA4E1A2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rgbClr val="F3C5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A8AF266-259B-489D-B68F-78500C75D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90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solidFill>
                  <a:srgbClr val="FFFEFF"/>
                </a:solidFill>
              </a:rPr>
              <a:t>EDA – Outliers (</a:t>
            </a:r>
            <a:r>
              <a:rPr lang="en-US" dirty="0" err="1">
                <a:solidFill>
                  <a:srgbClr val="FFFEFF"/>
                </a:solidFill>
              </a:rPr>
              <a:t>Winsorizing</a:t>
            </a:r>
            <a:r>
              <a:rPr lang="en-US" dirty="0">
                <a:solidFill>
                  <a:srgbClr val="FFFEFF"/>
                </a:solidFill>
              </a:rPr>
              <a:t>)</a:t>
            </a:r>
          </a:p>
        </p:txBody>
      </p:sp>
      <p:sp>
        <p:nvSpPr>
          <p:cNvPr id="6" name="Footer Placeholder 6">
            <a:extLst>
              <a:ext uri="{FF2B5EF4-FFF2-40B4-BE49-F238E27FC236}">
                <a16:creationId xmlns:a16="http://schemas.microsoft.com/office/drawing/2014/main" id="{FCEF130A-9D8B-4025-98F4-C6598F19FBC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4" name="Picture 3" descr="Graphical user interface&#10;&#10;Description automatically generated with medium confidence">
            <a:extLst>
              <a:ext uri="{FF2B5EF4-FFF2-40B4-BE49-F238E27FC236}">
                <a16:creationId xmlns:a16="http://schemas.microsoft.com/office/drawing/2014/main" id="{66A31170-C033-4D5D-87FA-943585F33DA6}"/>
              </a:ext>
            </a:extLst>
          </p:cNvPr>
          <p:cNvPicPr>
            <a:picLocks noChangeAspect="1"/>
          </p:cNvPicPr>
          <p:nvPr/>
        </p:nvPicPr>
        <p:blipFill>
          <a:blip r:embed="rId3"/>
          <a:stretch>
            <a:fillRect/>
          </a:stretch>
        </p:blipFill>
        <p:spPr>
          <a:xfrm>
            <a:off x="0" y="3183668"/>
            <a:ext cx="11949363" cy="2972176"/>
          </a:xfrm>
          <a:prstGeom prst="rect">
            <a:avLst/>
          </a:prstGeom>
        </p:spPr>
      </p:pic>
      <p:sp>
        <p:nvSpPr>
          <p:cNvPr id="5" name="TextBox 4">
            <a:extLst>
              <a:ext uri="{FF2B5EF4-FFF2-40B4-BE49-F238E27FC236}">
                <a16:creationId xmlns:a16="http://schemas.microsoft.com/office/drawing/2014/main" id="{FCFADD73-1EF2-4E9F-9655-CA1CC435E019}"/>
              </a:ext>
            </a:extLst>
          </p:cNvPr>
          <p:cNvSpPr txBox="1"/>
          <p:nvPr/>
        </p:nvSpPr>
        <p:spPr>
          <a:xfrm>
            <a:off x="581192" y="2188202"/>
            <a:ext cx="7522316" cy="523220"/>
          </a:xfrm>
          <a:prstGeom prst="rect">
            <a:avLst/>
          </a:prstGeom>
          <a:noFill/>
        </p:spPr>
        <p:txBody>
          <a:bodyPr wrap="none" rtlCol="0">
            <a:spAutoFit/>
          </a:bodyPr>
          <a:lstStyle/>
          <a:p>
            <a:r>
              <a:rPr lang="en-US" sz="2800" dirty="0"/>
              <a:t>Remove outliers by setting upper and lower limits.</a:t>
            </a:r>
          </a:p>
        </p:txBody>
      </p:sp>
    </p:spTree>
    <p:extLst>
      <p:ext uri="{BB962C8B-B14F-4D97-AF65-F5344CB8AC3E}">
        <p14:creationId xmlns:p14="http://schemas.microsoft.com/office/powerpoint/2010/main" val="363636123"/>
      </p:ext>
    </p:extLst>
  </p:cSld>
  <p:clrMapOvr>
    <a:masterClrMapping/>
  </p:clrMapOvr>
  <mc:AlternateContent xmlns:mc="http://schemas.openxmlformats.org/markup-compatibility/2006" xmlns:p14="http://schemas.microsoft.com/office/powerpoint/2010/main">
    <mc:Choice Requires="p14">
      <p:transition spd="slow" p14:dur="2000" advTm="683"/>
    </mc:Choice>
    <mc:Fallback xmlns="">
      <p:transition spd="slow" advTm="68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EDA – Correlation Matrix Heatmap</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C40B8124-7C9B-43E8-BB0C-7640919E0CD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192" y="1767899"/>
            <a:ext cx="8460033" cy="4724976"/>
          </a:xfrm>
          <a:prstGeom prst="rect">
            <a:avLst/>
          </a:prstGeom>
          <a:noFill/>
          <a:ln>
            <a:noFill/>
          </a:ln>
        </p:spPr>
      </p:pic>
      <p:pic>
        <p:nvPicPr>
          <p:cNvPr id="3" name="Picture 2">
            <a:extLst>
              <a:ext uri="{FF2B5EF4-FFF2-40B4-BE49-F238E27FC236}">
                <a16:creationId xmlns:a16="http://schemas.microsoft.com/office/drawing/2014/main" id="{B8F0F252-8B16-4178-8EDA-19F85C4CDC83}"/>
              </a:ext>
            </a:extLst>
          </p:cNvPr>
          <p:cNvPicPr>
            <a:picLocks noChangeAspect="1"/>
          </p:cNvPicPr>
          <p:nvPr/>
        </p:nvPicPr>
        <p:blipFill>
          <a:blip r:embed="rId4"/>
          <a:stretch>
            <a:fillRect/>
          </a:stretch>
        </p:blipFill>
        <p:spPr>
          <a:xfrm>
            <a:off x="5133808" y="2586037"/>
            <a:ext cx="647700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07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Rectangle 3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638620" y="863695"/>
            <a:ext cx="3511233" cy="3779995"/>
          </a:xfrm>
        </p:spPr>
        <p:txBody>
          <a:bodyPr vert="horz" lIns="91440" tIns="45720" rIns="91440" bIns="45720" rtlCol="0" anchor="ctr">
            <a:normAutofit/>
          </a:bodyPr>
          <a:lstStyle/>
          <a:p>
            <a:pPr algn="ctr"/>
            <a:r>
              <a:rPr lang="en-US" sz="3600" dirty="0">
                <a:solidFill>
                  <a:srgbClr val="FFFFFF"/>
                </a:solidFill>
              </a:rPr>
              <a:t>EDA – Feature Pair plots</a:t>
            </a:r>
            <a:endParaRPr lang="en-US" sz="3600">
              <a:solidFill>
                <a:srgbClr val="FFFFFF"/>
              </a:solidFill>
            </a:endParaRPr>
          </a:p>
        </p:txBody>
      </p:sp>
      <p:sp>
        <p:nvSpPr>
          <p:cNvPr id="41" name="Rectangle 4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FE9234"/>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B333810A-8CC1-42CE-9CC5-A1DCC66BF3FF}"/>
              </a:ext>
            </a:extLst>
          </p:cNvPr>
          <p:cNvPicPr/>
          <p:nvPr/>
        </p:nvPicPr>
        <p:blipFill rotWithShape="1">
          <a:blip r:embed="rId2">
            <a:extLst>
              <a:ext uri="{28A0092B-C50C-407E-A947-70E740481C1C}">
                <a14:useLocalDpi xmlns:a14="http://schemas.microsoft.com/office/drawing/2010/main" val="0"/>
              </a:ext>
            </a:extLst>
          </a:blip>
          <a:srcRect t="1354" r="-2" b="6901"/>
          <a:stretch/>
        </p:blipFill>
        <p:spPr bwMode="auto">
          <a:xfrm>
            <a:off x="4654295" y="457200"/>
            <a:ext cx="7086151" cy="5899650"/>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rgbClr val="465359">
                    <a:lumMod val="75000"/>
                    <a:lumOff val="25000"/>
                  </a:srgbClr>
                </a:solidFill>
                <a:latin typeface="+mn-lt"/>
                <a:ea typeface="+mn-ea"/>
                <a:cs typeface="+mn-cs"/>
              </a:rPr>
              <a:t>Scott Schirkofsky | Regis University</a:t>
            </a:r>
          </a:p>
        </p:txBody>
      </p:sp>
    </p:spTree>
    <p:extLst>
      <p:ext uri="{BB962C8B-B14F-4D97-AF65-F5344CB8AC3E}">
        <p14:creationId xmlns:p14="http://schemas.microsoft.com/office/powerpoint/2010/main" val="133313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5C6FAB9F-E173-4BA1-8DAC-4742FEDD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tx2"/>
                </a:solidFill>
              </a:rPr>
              <a:t>EDA – Life Expectancy</a:t>
            </a:r>
          </a:p>
        </p:txBody>
      </p:sp>
      <p:sp>
        <p:nvSpPr>
          <p:cNvPr id="27" name="Rectangle 26">
            <a:extLst>
              <a:ext uri="{FF2B5EF4-FFF2-40B4-BE49-F238E27FC236}">
                <a16:creationId xmlns:a16="http://schemas.microsoft.com/office/drawing/2014/main" id="{582FF1DE-D404-419D-85D4-A44D43749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C9BD0"/>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439A309F-BF13-4F23-AB18-337044D64ED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7602" y="3369110"/>
            <a:ext cx="3033385" cy="2449458"/>
          </a:xfrm>
          <a:prstGeom prst="rect">
            <a:avLst/>
          </a:prstGeom>
          <a:noFill/>
        </p:spPr>
      </p:pic>
      <p:sp>
        <p:nvSpPr>
          <p:cNvPr id="29" name="Rectangle 28">
            <a:extLst>
              <a:ext uri="{FF2B5EF4-FFF2-40B4-BE49-F238E27FC236}">
                <a16:creationId xmlns:a16="http://schemas.microsoft.com/office/drawing/2014/main" id="{59930553-8A16-4FA3-8A1A-F5B8897C2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a:solidFill>
                  <a:schemeClr val="accent1">
                    <a:lumMod val="75000"/>
                    <a:lumOff val="25000"/>
                  </a:schemeClr>
                </a:solidFill>
              </a:rPr>
              <a:t>Scott Schirkofsky | Regis University</a:t>
            </a:r>
          </a:p>
        </p:txBody>
      </p:sp>
      <p:sp>
        <p:nvSpPr>
          <p:cNvPr id="31" name="Rectangle 30">
            <a:extLst>
              <a:ext uri="{FF2B5EF4-FFF2-40B4-BE49-F238E27FC236}">
                <a16:creationId xmlns:a16="http://schemas.microsoft.com/office/drawing/2014/main" id="{C6878A0A-6575-4B20-BF8C-DB69BB86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3B11B7-6213-4F52-A4F0-2D0AA015D07E}"/>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4572566" y="3458184"/>
            <a:ext cx="3033385" cy="2275038"/>
          </a:xfrm>
          <a:prstGeom prst="rect">
            <a:avLst/>
          </a:prstGeom>
          <a:noFill/>
        </p:spPr>
      </p:pic>
      <p:sp>
        <p:nvSpPr>
          <p:cNvPr id="33" name="Rectangle 32">
            <a:extLst>
              <a:ext uri="{FF2B5EF4-FFF2-40B4-BE49-F238E27FC236}">
                <a16:creationId xmlns:a16="http://schemas.microsoft.com/office/drawing/2014/main" id="{962A4B40-93B3-4B94-8D5C-D666BA620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D50F0F1-BBCB-460F-8EA0-40209E3EFD3B}"/>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367530" y="4159591"/>
            <a:ext cx="3033385" cy="879680"/>
          </a:xfrm>
          <a:prstGeom prst="rect">
            <a:avLst/>
          </a:prstGeom>
          <a:noFill/>
        </p:spPr>
      </p:pic>
    </p:spTree>
    <p:extLst>
      <p:ext uri="{BB962C8B-B14F-4D97-AF65-F5344CB8AC3E}">
        <p14:creationId xmlns:p14="http://schemas.microsoft.com/office/powerpoint/2010/main" val="6811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975B959-703A-4CBD-B6B4-87EFD5C4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D5614A5-B613-49CF-88E8-C136CB080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EDA – Life Expectancy</a:t>
            </a:r>
          </a:p>
        </p:txBody>
      </p:sp>
      <p:sp>
        <p:nvSpPr>
          <p:cNvPr id="23" name="Rectangle 22">
            <a:extLst>
              <a:ext uri="{FF2B5EF4-FFF2-40B4-BE49-F238E27FC236}">
                <a16:creationId xmlns:a16="http://schemas.microsoft.com/office/drawing/2014/main" id="{61B732F2-EACB-4C0E-83C6-D544D6531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57C70"/>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C166F1E-1932-4156-A691-3E3D1DBAD152}"/>
              </a:ext>
            </a:extLst>
          </p:cNvPr>
          <p:cNvPicPr>
            <a:picLocks noChangeAspect="1"/>
          </p:cNvPicPr>
          <p:nvPr/>
        </p:nvPicPr>
        <p:blipFill>
          <a:blip r:embed="rId3"/>
          <a:stretch>
            <a:fillRect/>
          </a:stretch>
        </p:blipFill>
        <p:spPr>
          <a:xfrm>
            <a:off x="777824" y="3755923"/>
            <a:ext cx="3039922" cy="1679556"/>
          </a:xfrm>
          <a:prstGeom prst="rect">
            <a:avLst/>
          </a:prstGeom>
        </p:spPr>
      </p:pic>
      <p:pic>
        <p:nvPicPr>
          <p:cNvPr id="8" name="Picture 7">
            <a:extLst>
              <a:ext uri="{FF2B5EF4-FFF2-40B4-BE49-F238E27FC236}">
                <a16:creationId xmlns:a16="http://schemas.microsoft.com/office/drawing/2014/main" id="{4F1EAD39-4190-4119-86A3-119AD49B4B02}"/>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203595" y="3123833"/>
            <a:ext cx="5566402" cy="2936278"/>
          </a:xfrm>
          <a:prstGeom prst="rect">
            <a:avLst/>
          </a:prstGeom>
          <a:noFill/>
        </p:spPr>
      </p:pic>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chemeClr val="accent1">
                    <a:lumMod val="75000"/>
                    <a:lumOff val="25000"/>
                  </a:schemeClr>
                </a:solidFill>
                <a:latin typeface="+mn-lt"/>
                <a:ea typeface="+mn-ea"/>
                <a:cs typeface="+mn-cs"/>
              </a:rPr>
              <a:t>Scott Schirkofsky | Regis University</a:t>
            </a:r>
          </a:p>
        </p:txBody>
      </p:sp>
      <p:sp>
        <p:nvSpPr>
          <p:cNvPr id="25" name="Rectangle 24">
            <a:extLst>
              <a:ext uri="{FF2B5EF4-FFF2-40B4-BE49-F238E27FC236}">
                <a16:creationId xmlns:a16="http://schemas.microsoft.com/office/drawing/2014/main" id="{DB0C1207-1BFD-405B-AA43-841AB3DEA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rgbClr val="F57C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B6A630-B1A3-4350-80D7-E6CEE00F5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90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087214-7F9B-4A51-ABFE-0247097B6A5E}"/>
              </a:ext>
            </a:extLst>
          </p:cNvPr>
          <p:cNvSpPr>
            <a:spLocks noGrp="1"/>
          </p:cNvSpPr>
          <p:nvPr>
            <p:ph type="title"/>
          </p:nvPr>
        </p:nvSpPr>
        <p:spPr>
          <a:xfrm>
            <a:off x="581192" y="1124999"/>
            <a:ext cx="4076149" cy="4608003"/>
          </a:xfrm>
        </p:spPr>
        <p:txBody>
          <a:bodyPr anchor="ctr">
            <a:normAutofit/>
          </a:bodyPr>
          <a:lstStyle/>
          <a:p>
            <a:r>
              <a:rPr lang="en-US" sz="4000">
                <a:solidFill>
                  <a:schemeClr val="accent2"/>
                </a:solidFill>
              </a:rPr>
              <a:t>Overview</a:t>
            </a:r>
          </a:p>
        </p:txBody>
      </p:sp>
      <p:sp>
        <p:nvSpPr>
          <p:cNvPr id="41" name="Rectangle 40">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5F9966C2-818D-454F-AD50-9F10137D8D67}"/>
              </a:ext>
            </a:extLst>
          </p:cNvPr>
          <p:cNvSpPr>
            <a:spLocks noGrp="1"/>
          </p:cNvSpPr>
          <p:nvPr>
            <p:ph idx="1"/>
          </p:nvPr>
        </p:nvSpPr>
        <p:spPr>
          <a:xfrm>
            <a:off x="5117586" y="1124998"/>
            <a:ext cx="6493222" cy="4608003"/>
          </a:xfrm>
        </p:spPr>
        <p:txBody>
          <a:bodyPr>
            <a:normAutofit/>
          </a:bodyPr>
          <a:lstStyle/>
          <a:p>
            <a:pPr marL="0" indent="0">
              <a:buClr>
                <a:srgbClr val="FB6938"/>
              </a:buClr>
              <a:buNone/>
            </a:pPr>
            <a:r>
              <a:rPr lang="en-US" sz="2000" dirty="0"/>
              <a:t>The Global Health Observatory indicates that life expectancy globally increased from 66.8 years in 2000 to 73.4 in 2019.  Life expectancy is also regarded as the key metric for assessing population’s health. </a:t>
            </a:r>
            <a:br>
              <a:rPr lang="en-US" sz="2000" dirty="0"/>
            </a:br>
            <a:br>
              <a:rPr lang="en-US" sz="2000" dirty="0"/>
            </a:br>
            <a:r>
              <a:rPr lang="en-US" sz="2000" dirty="0"/>
              <a:t>This project seeks to better understand the various factors that affect life expectancy and their relationship with each other and life expectancy itself.  The project will also use various machine learning techniques to predict various life expectancy by country and other indicators and provide the metrics needed to evaluate the predictions.</a:t>
            </a:r>
          </a:p>
        </p:txBody>
      </p:sp>
      <p:sp>
        <p:nvSpPr>
          <p:cNvPr id="8" name="Footer Placeholder 6">
            <a:extLst>
              <a:ext uri="{FF2B5EF4-FFF2-40B4-BE49-F238E27FC236}">
                <a16:creationId xmlns:a16="http://schemas.microsoft.com/office/drawing/2014/main" id="{39EF2DB1-ED19-4436-924F-476E31CC9C2F}"/>
              </a:ext>
            </a:extLst>
          </p:cNvPr>
          <p:cNvSpPr>
            <a:spLocks noGrp="1"/>
          </p:cNvSpPr>
          <p:nvPr>
            <p:ph type="ftr" sz="quarter" idx="11"/>
          </p:nvPr>
        </p:nvSpPr>
        <p:spPr>
          <a:xfrm>
            <a:off x="581192" y="6218237"/>
            <a:ext cx="2962108" cy="365125"/>
          </a:xfrm>
        </p:spPr>
        <p:txBody>
          <a:bodyPr>
            <a:normAutofit/>
          </a:bodyPr>
          <a:lstStyle/>
          <a:p>
            <a:pPr algn="ctr">
              <a:spcAft>
                <a:spcPts val="600"/>
              </a:spcAft>
            </a:pPr>
            <a:r>
              <a:rPr lang="en-US" dirty="0"/>
              <a:t>Scott Schirkofsky | Regis University</a:t>
            </a:r>
          </a:p>
        </p:txBody>
      </p:sp>
    </p:spTree>
    <p:extLst>
      <p:ext uri="{BB962C8B-B14F-4D97-AF65-F5344CB8AC3E}">
        <p14:creationId xmlns:p14="http://schemas.microsoft.com/office/powerpoint/2010/main" val="6891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860"/>
    </mc:Choice>
    <mc:Fallback xmlns="">
      <p:transition spd="slow" advTm="218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Linear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3" name="Picture 2">
            <a:extLst>
              <a:ext uri="{FF2B5EF4-FFF2-40B4-BE49-F238E27FC236}">
                <a16:creationId xmlns:a16="http://schemas.microsoft.com/office/drawing/2014/main" id="{71DFC972-04ED-49F7-810A-8B2A0D28F57B}"/>
              </a:ext>
            </a:extLst>
          </p:cNvPr>
          <p:cNvPicPr>
            <a:picLocks noChangeAspect="1"/>
          </p:cNvPicPr>
          <p:nvPr/>
        </p:nvPicPr>
        <p:blipFill>
          <a:blip r:embed="rId2"/>
          <a:stretch>
            <a:fillRect/>
          </a:stretch>
        </p:blipFill>
        <p:spPr>
          <a:xfrm>
            <a:off x="1615947" y="2239348"/>
            <a:ext cx="8960106" cy="3387498"/>
          </a:xfrm>
          <a:prstGeom prst="rect">
            <a:avLst/>
          </a:prstGeom>
        </p:spPr>
      </p:pic>
    </p:spTree>
    <p:extLst>
      <p:ext uri="{BB962C8B-B14F-4D97-AF65-F5344CB8AC3E}">
        <p14:creationId xmlns:p14="http://schemas.microsoft.com/office/powerpoint/2010/main" val="1463614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Multiple Linear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E255BADE-DF88-444C-8303-63859F1F4CF2}"/>
              </a:ext>
            </a:extLst>
          </p:cNvPr>
          <p:cNvPicPr/>
          <p:nvPr/>
        </p:nvPicPr>
        <p:blipFill>
          <a:blip r:embed="rId2"/>
          <a:stretch>
            <a:fillRect/>
          </a:stretch>
        </p:blipFill>
        <p:spPr>
          <a:xfrm>
            <a:off x="845977" y="3111455"/>
            <a:ext cx="4619041" cy="1516527"/>
          </a:xfrm>
          <a:prstGeom prst="rect">
            <a:avLst/>
          </a:prstGeom>
        </p:spPr>
      </p:pic>
      <p:pic>
        <p:nvPicPr>
          <p:cNvPr id="8" name="Picture 7">
            <a:extLst>
              <a:ext uri="{FF2B5EF4-FFF2-40B4-BE49-F238E27FC236}">
                <a16:creationId xmlns:a16="http://schemas.microsoft.com/office/drawing/2014/main" id="{4308FA42-94AB-4553-9172-D057C8E2039C}"/>
              </a:ext>
            </a:extLst>
          </p:cNvPr>
          <p:cNvPicPr/>
          <p:nvPr/>
        </p:nvPicPr>
        <p:blipFill>
          <a:blip r:embed="rId3"/>
          <a:stretch>
            <a:fillRect/>
          </a:stretch>
        </p:blipFill>
        <p:spPr>
          <a:xfrm>
            <a:off x="6560119" y="1914667"/>
            <a:ext cx="5383063" cy="4540885"/>
          </a:xfrm>
          <a:prstGeom prst="rect">
            <a:avLst/>
          </a:prstGeom>
        </p:spPr>
      </p:pic>
    </p:spTree>
    <p:extLst>
      <p:ext uri="{BB962C8B-B14F-4D97-AF65-F5344CB8AC3E}">
        <p14:creationId xmlns:p14="http://schemas.microsoft.com/office/powerpoint/2010/main" val="3573763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Polynomial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B6388620-D204-4842-8960-2FA0DAD5E873}"/>
              </a:ext>
            </a:extLst>
          </p:cNvPr>
          <p:cNvPicPr/>
          <p:nvPr/>
        </p:nvPicPr>
        <p:blipFill>
          <a:blip r:embed="rId2"/>
          <a:stretch>
            <a:fillRect/>
          </a:stretch>
        </p:blipFill>
        <p:spPr>
          <a:xfrm>
            <a:off x="581192" y="3497748"/>
            <a:ext cx="4956266" cy="639613"/>
          </a:xfrm>
          <a:prstGeom prst="rect">
            <a:avLst/>
          </a:prstGeom>
        </p:spPr>
      </p:pic>
      <p:pic>
        <p:nvPicPr>
          <p:cNvPr id="8" name="Picture 7">
            <a:extLst>
              <a:ext uri="{FF2B5EF4-FFF2-40B4-BE49-F238E27FC236}">
                <a16:creationId xmlns:a16="http://schemas.microsoft.com/office/drawing/2014/main" id="{153B15BC-0C19-4037-A1A3-1AD7624E9719}"/>
              </a:ext>
            </a:extLst>
          </p:cNvPr>
          <p:cNvPicPr/>
          <p:nvPr/>
        </p:nvPicPr>
        <p:blipFill>
          <a:blip r:embed="rId3"/>
          <a:stretch>
            <a:fillRect/>
          </a:stretch>
        </p:blipFill>
        <p:spPr>
          <a:xfrm>
            <a:off x="6096000" y="2027370"/>
            <a:ext cx="5835508" cy="4298785"/>
          </a:xfrm>
          <a:prstGeom prst="rect">
            <a:avLst/>
          </a:prstGeom>
        </p:spPr>
      </p:pic>
    </p:spTree>
    <p:extLst>
      <p:ext uri="{BB962C8B-B14F-4D97-AF65-F5344CB8AC3E}">
        <p14:creationId xmlns:p14="http://schemas.microsoft.com/office/powerpoint/2010/main" val="2083833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Decision Tree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5DBC2700-3285-49B8-A4DF-BB184DB8B17B}"/>
              </a:ext>
            </a:extLst>
          </p:cNvPr>
          <p:cNvPicPr/>
          <p:nvPr/>
        </p:nvPicPr>
        <p:blipFill>
          <a:blip r:embed="rId2"/>
          <a:stretch>
            <a:fillRect/>
          </a:stretch>
        </p:blipFill>
        <p:spPr>
          <a:xfrm>
            <a:off x="767805" y="3072075"/>
            <a:ext cx="8618792" cy="2915817"/>
          </a:xfrm>
          <a:prstGeom prst="rect">
            <a:avLst/>
          </a:prstGeom>
        </p:spPr>
      </p:pic>
      <p:pic>
        <p:nvPicPr>
          <p:cNvPr id="8" name="Picture 7">
            <a:extLst>
              <a:ext uri="{FF2B5EF4-FFF2-40B4-BE49-F238E27FC236}">
                <a16:creationId xmlns:a16="http://schemas.microsoft.com/office/drawing/2014/main" id="{E4E536D7-1AE6-4E53-97C3-AB13C62BC87C}"/>
              </a:ext>
            </a:extLst>
          </p:cNvPr>
          <p:cNvPicPr/>
          <p:nvPr/>
        </p:nvPicPr>
        <p:blipFill>
          <a:blip r:embed="rId3"/>
          <a:stretch>
            <a:fillRect/>
          </a:stretch>
        </p:blipFill>
        <p:spPr>
          <a:xfrm>
            <a:off x="767804" y="2187791"/>
            <a:ext cx="5819607" cy="648715"/>
          </a:xfrm>
          <a:prstGeom prst="rect">
            <a:avLst/>
          </a:prstGeom>
        </p:spPr>
      </p:pic>
    </p:spTree>
    <p:extLst>
      <p:ext uri="{BB962C8B-B14F-4D97-AF65-F5344CB8AC3E}">
        <p14:creationId xmlns:p14="http://schemas.microsoft.com/office/powerpoint/2010/main" val="2896881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5613-44D8-49F9-B4AE-DA34DC09F19A}"/>
              </a:ext>
            </a:extLst>
          </p:cNvPr>
          <p:cNvSpPr>
            <a:spLocks noGrp="1"/>
          </p:cNvSpPr>
          <p:nvPr>
            <p:ph type="title"/>
          </p:nvPr>
        </p:nvSpPr>
        <p:spPr/>
        <p:txBody>
          <a:bodyPr/>
          <a:lstStyle/>
          <a:p>
            <a:r>
              <a:rPr lang="en-US" dirty="0"/>
              <a:t>Random Forest Regression</a:t>
            </a:r>
          </a:p>
        </p:txBody>
      </p:sp>
      <p:sp>
        <p:nvSpPr>
          <p:cNvPr id="6" name="Footer Placeholder 6">
            <a:extLst>
              <a:ext uri="{FF2B5EF4-FFF2-40B4-BE49-F238E27FC236}">
                <a16:creationId xmlns:a16="http://schemas.microsoft.com/office/drawing/2014/main" id="{D32B860F-4104-437D-9E01-CE50B2D60381}"/>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7" name="Picture 6">
            <a:extLst>
              <a:ext uri="{FF2B5EF4-FFF2-40B4-BE49-F238E27FC236}">
                <a16:creationId xmlns:a16="http://schemas.microsoft.com/office/drawing/2014/main" id="{AF605412-C38F-4C15-BE7C-6BA09DDDDB66}"/>
              </a:ext>
            </a:extLst>
          </p:cNvPr>
          <p:cNvPicPr/>
          <p:nvPr/>
        </p:nvPicPr>
        <p:blipFill>
          <a:blip r:embed="rId2"/>
          <a:stretch>
            <a:fillRect/>
          </a:stretch>
        </p:blipFill>
        <p:spPr>
          <a:xfrm>
            <a:off x="724987" y="2295331"/>
            <a:ext cx="5371014" cy="808526"/>
          </a:xfrm>
          <a:prstGeom prst="rect">
            <a:avLst/>
          </a:prstGeom>
        </p:spPr>
      </p:pic>
      <p:pic>
        <p:nvPicPr>
          <p:cNvPr id="8" name="Picture 7">
            <a:extLst>
              <a:ext uri="{FF2B5EF4-FFF2-40B4-BE49-F238E27FC236}">
                <a16:creationId xmlns:a16="http://schemas.microsoft.com/office/drawing/2014/main" id="{F310F914-9986-40EA-9B4C-4C3A9E19CDE5}"/>
              </a:ext>
            </a:extLst>
          </p:cNvPr>
          <p:cNvPicPr/>
          <p:nvPr/>
        </p:nvPicPr>
        <p:blipFill>
          <a:blip r:embed="rId3"/>
          <a:stretch>
            <a:fillRect/>
          </a:stretch>
        </p:blipFill>
        <p:spPr>
          <a:xfrm>
            <a:off x="724986" y="3466322"/>
            <a:ext cx="7747209" cy="2696546"/>
          </a:xfrm>
          <a:prstGeom prst="rect">
            <a:avLst/>
          </a:prstGeom>
        </p:spPr>
      </p:pic>
    </p:spTree>
    <p:extLst>
      <p:ext uri="{BB962C8B-B14F-4D97-AF65-F5344CB8AC3E}">
        <p14:creationId xmlns:p14="http://schemas.microsoft.com/office/powerpoint/2010/main" val="1662783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dirty="0"/>
              <a:t>Prediction/ Tune Model</a:t>
            </a:r>
            <a:endParaRPr lang="en-US" sz="3600" dirty="0">
              <a:solidFill>
                <a:srgbClr val="FFFFFF"/>
              </a:solidFill>
            </a:endParaRPr>
          </a:p>
        </p:txBody>
      </p:sp>
      <p:sp>
        <p:nvSpPr>
          <p:cNvPr id="25" name="Rectangle 24">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C59D630-FA44-4D8B-A3B3-451C3B5D5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C973"/>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dirty="0">
                <a:solidFill>
                  <a:schemeClr val="accent1">
                    <a:lumMod val="75000"/>
                    <a:lumOff val="25000"/>
                  </a:schemeClr>
                </a:solidFill>
                <a:latin typeface="+mn-lt"/>
                <a:ea typeface="+mn-ea"/>
                <a:cs typeface="+mn-cs"/>
              </a:rPr>
              <a:t>Scott Schirkofsky | Regis University</a:t>
            </a:r>
            <a:endParaRPr lang="en-US" kern="1200" cap="all">
              <a:solidFill>
                <a:schemeClr val="accent1">
                  <a:lumMod val="75000"/>
                  <a:lumOff val="25000"/>
                </a:schemeClr>
              </a:solidFill>
              <a:latin typeface="+mn-lt"/>
              <a:ea typeface="+mn-ea"/>
              <a:cs typeface="+mn-cs"/>
            </a:endParaRPr>
          </a:p>
        </p:txBody>
      </p:sp>
      <p:pic>
        <p:nvPicPr>
          <p:cNvPr id="8" name="Picture 7">
            <a:extLst>
              <a:ext uri="{FF2B5EF4-FFF2-40B4-BE49-F238E27FC236}">
                <a16:creationId xmlns:a16="http://schemas.microsoft.com/office/drawing/2014/main" id="{7E9F379C-E9F8-48AC-AC29-0D42022CB4F6}"/>
              </a:ext>
            </a:extLst>
          </p:cNvPr>
          <p:cNvPicPr>
            <a:picLocks noChangeAspect="1"/>
          </p:cNvPicPr>
          <p:nvPr/>
        </p:nvPicPr>
        <p:blipFill>
          <a:blip r:embed="rId3"/>
          <a:stretch>
            <a:fillRect/>
          </a:stretch>
        </p:blipFill>
        <p:spPr>
          <a:xfrm>
            <a:off x="554098" y="736893"/>
            <a:ext cx="5987559" cy="5663907"/>
          </a:xfrm>
          <a:prstGeom prst="rect">
            <a:avLst/>
          </a:prstGeom>
        </p:spPr>
      </p:pic>
      <p:pic>
        <p:nvPicPr>
          <p:cNvPr id="20" name="Picture 4" descr="Are They Doing The Happy Dance? – WeMoveTogether">
            <a:extLst>
              <a:ext uri="{FF2B5EF4-FFF2-40B4-BE49-F238E27FC236}">
                <a16:creationId xmlns:a16="http://schemas.microsoft.com/office/drawing/2014/main" id="{BA5596FE-63B0-44D6-BB3D-DBA0B568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944" y="832880"/>
            <a:ext cx="223837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891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7BD01D-4FC3-4654-93C4-F3EF6B38BA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28996" y="1877128"/>
            <a:ext cx="5817192" cy="4288536"/>
          </a:xfrm>
          <a:prstGeom prst="rect">
            <a:avLst/>
          </a:prstGeom>
          <a:noFill/>
          <a:ln>
            <a:noFill/>
          </a:ln>
        </p:spPr>
      </p:pic>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p:txBody>
          <a:bodyPr/>
          <a:lstStyle/>
          <a:p>
            <a:r>
              <a:rPr lang="en-US" dirty="0"/>
              <a:t>Roc </a:t>
            </a:r>
            <a:r>
              <a:rPr lang="en-US" dirty="0" err="1"/>
              <a:t>cURVE</a:t>
            </a:r>
            <a:endParaRPr lang="en-US" dirty="0"/>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
        <p:nvSpPr>
          <p:cNvPr id="8" name="TextBox 7">
            <a:extLst>
              <a:ext uri="{FF2B5EF4-FFF2-40B4-BE49-F238E27FC236}">
                <a16:creationId xmlns:a16="http://schemas.microsoft.com/office/drawing/2014/main" id="{57B6DA29-83C8-4197-9AB6-45A5A5C78B67}"/>
              </a:ext>
            </a:extLst>
          </p:cNvPr>
          <p:cNvSpPr txBox="1"/>
          <p:nvPr/>
        </p:nvSpPr>
        <p:spPr>
          <a:xfrm>
            <a:off x="645812" y="3153948"/>
            <a:ext cx="4514135" cy="1384995"/>
          </a:xfrm>
          <a:prstGeom prst="rect">
            <a:avLst/>
          </a:prstGeom>
          <a:noFill/>
        </p:spPr>
        <p:txBody>
          <a:bodyPr wrap="square">
            <a:spAutoFit/>
          </a:bodyPr>
          <a:lstStyle/>
          <a:p>
            <a:r>
              <a:rPr lang="en-US" sz="2800" dirty="0">
                <a:latin typeface="Cambria" panose="02040503050406030204" pitchFamily="18" charset="0"/>
                <a:ea typeface="Times New Roman" panose="02020603050405020304" pitchFamily="18" charset="0"/>
                <a:cs typeface="Times New Roman" panose="02020603050405020304" pitchFamily="18" charset="0"/>
              </a:rPr>
              <a:t>V</a:t>
            </a:r>
            <a:r>
              <a:rPr lang="en-US" sz="2800" dirty="0">
                <a:effectLst/>
                <a:latin typeface="Cambria" panose="02040503050406030204" pitchFamily="18" charset="0"/>
                <a:ea typeface="Times New Roman" panose="02020603050405020304" pitchFamily="18" charset="0"/>
                <a:cs typeface="Times New Roman" panose="02020603050405020304" pitchFamily="18" charset="0"/>
              </a:rPr>
              <a:t>isualize the True False Positives and True False Negatives</a:t>
            </a:r>
            <a:endParaRPr lang="en-US" sz="2800" dirty="0"/>
          </a:p>
        </p:txBody>
      </p:sp>
    </p:spTree>
    <p:extLst>
      <p:ext uri="{BB962C8B-B14F-4D97-AF65-F5344CB8AC3E}">
        <p14:creationId xmlns:p14="http://schemas.microsoft.com/office/powerpoint/2010/main" val="277414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3FEE19F-5EEB-4C78-9CCD-EACED2DB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a:xfrm>
            <a:off x="581192" y="1124999"/>
            <a:ext cx="4076149" cy="4608003"/>
          </a:xfrm>
        </p:spPr>
        <p:txBody>
          <a:bodyPr vert="horz" lIns="91440" tIns="45720" rIns="91440" bIns="45720" rtlCol="0" anchor="ctr">
            <a:normAutofit/>
          </a:bodyPr>
          <a:lstStyle/>
          <a:p>
            <a:r>
              <a:rPr lang="en-US" sz="4000">
                <a:solidFill>
                  <a:schemeClr val="accent2"/>
                </a:solidFill>
              </a:rPr>
              <a:t>Summary</a:t>
            </a:r>
          </a:p>
        </p:txBody>
      </p:sp>
      <p:sp>
        <p:nvSpPr>
          <p:cNvPr id="22" name="Rectangle 2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EF114C14-E564-496B-BDF6-41761C1C69DC}"/>
              </a:ext>
            </a:extLst>
          </p:cNvPr>
          <p:cNvSpPr txBox="1"/>
          <p:nvPr/>
        </p:nvSpPr>
        <p:spPr>
          <a:xfrm>
            <a:off x="5117586" y="1124998"/>
            <a:ext cx="6493222" cy="4608003"/>
          </a:xfrm>
          <a:prstGeom prst="rect">
            <a:avLst/>
          </a:prstGeom>
        </p:spPr>
        <p:txBody>
          <a:bodyPr vert="horz" lIns="91440" tIns="45720" rIns="91440" bIns="45720" rtlCol="0" anchor="ctr">
            <a:normAutofit/>
          </a:bodyPr>
          <a:lstStyle/>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tx2"/>
                </a:solidFill>
                <a:effectLst/>
              </a:rPr>
              <a:t>The dataset began with 21 variables that were processed down to 12 independent variables (features) that describe Life Expectancy, the dependent variable.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tx2"/>
                </a:solidFill>
                <a:effectLst/>
              </a:rPr>
              <a:t>The data was cleaned by first cleaning up the headings, then detecting and dealt with missing values, both inexplicit and explicit.  The data was also imputed and winsorized to address various missing values and outliers. From this a model was born.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tx2"/>
                </a:solidFill>
                <a:effectLst/>
              </a:rPr>
              <a:t>A number of machine learning methods were applied to the model including Linear Regression, Multiple Regression, Decision Tree regression, Random Forest Regression, and t-test.  </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tx2"/>
                </a:solidFill>
                <a:effectLst/>
              </a:rPr>
              <a:t>Accuracy metrics like Confusion Matrix, Accuracy Score, Classification Report, and Cross Value Score were run and the model scored an excellent 93% accuracy.</a:t>
            </a:r>
          </a:p>
          <a:p>
            <a:pPr marL="285750" marR="0" indent="-285750">
              <a:lnSpc>
                <a:spcPct val="90000"/>
              </a:lnSpc>
              <a:spcBef>
                <a:spcPct val="20000"/>
              </a:spcBef>
              <a:spcAft>
                <a:spcPts val="600"/>
              </a:spcAft>
              <a:buClr>
                <a:schemeClr val="accent2"/>
              </a:buClr>
              <a:buSzPct val="92000"/>
              <a:buFont typeface="Wingdings 2" panose="05020102010507070707" pitchFamily="18" charset="2"/>
              <a:buChar char=""/>
            </a:pPr>
            <a:endParaRPr lang="en-US" sz="1900">
              <a:solidFill>
                <a:schemeClr val="tx2"/>
              </a:solidFill>
              <a:effectLst/>
            </a:endParaRPr>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581192" y="5951811"/>
            <a:ext cx="6917210" cy="365125"/>
          </a:xfrm>
        </p:spPr>
        <p:txBody>
          <a:bodyPr vert="horz" lIns="91440" tIns="45720" rIns="91440" bIns="45720" rtlCol="0" anchor="ctr">
            <a:normAutofit/>
          </a:bodyPr>
          <a:lstStyle/>
          <a:p>
            <a:pPr>
              <a:spcAft>
                <a:spcPts val="600"/>
              </a:spcAft>
            </a:pPr>
            <a:r>
              <a:rPr lang="en-US"/>
              <a:t>Scott Schirkofsky | Regis University</a:t>
            </a:r>
          </a:p>
        </p:txBody>
      </p:sp>
    </p:spTree>
    <p:extLst>
      <p:ext uri="{BB962C8B-B14F-4D97-AF65-F5344CB8AC3E}">
        <p14:creationId xmlns:p14="http://schemas.microsoft.com/office/powerpoint/2010/main" val="212153566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E55A-6614-49CA-BF3B-9A461015436F}"/>
              </a:ext>
            </a:extLst>
          </p:cNvPr>
          <p:cNvSpPr>
            <a:spLocks noGrp="1"/>
          </p:cNvSpPr>
          <p:nvPr>
            <p:ph type="title"/>
          </p:nvPr>
        </p:nvSpPr>
        <p:spPr/>
        <p:txBody>
          <a:bodyPr/>
          <a:lstStyle/>
          <a:p>
            <a:r>
              <a:rPr lang="en-US" dirty="0"/>
              <a:t>Future Projects/ Questions</a:t>
            </a:r>
          </a:p>
        </p:txBody>
      </p:sp>
      <p:sp>
        <p:nvSpPr>
          <p:cNvPr id="5" name="Footer Placeholder 6">
            <a:extLst>
              <a:ext uri="{FF2B5EF4-FFF2-40B4-BE49-F238E27FC236}">
                <a16:creationId xmlns:a16="http://schemas.microsoft.com/office/drawing/2014/main" id="{CD44E352-C916-4769-BE7B-BCF91D6782E4}"/>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
        <p:nvSpPr>
          <p:cNvPr id="7" name="TextBox 6">
            <a:extLst>
              <a:ext uri="{FF2B5EF4-FFF2-40B4-BE49-F238E27FC236}">
                <a16:creationId xmlns:a16="http://schemas.microsoft.com/office/drawing/2014/main" id="{EF114C14-E564-496B-BDF6-41761C1C69DC}"/>
              </a:ext>
            </a:extLst>
          </p:cNvPr>
          <p:cNvSpPr txBox="1"/>
          <p:nvPr/>
        </p:nvSpPr>
        <p:spPr>
          <a:xfrm>
            <a:off x="581193" y="2367684"/>
            <a:ext cx="9389658" cy="2122632"/>
          </a:xfrm>
          <a:prstGeom prst="rect">
            <a:avLst/>
          </a:prstGeom>
          <a:noFill/>
        </p:spPr>
        <p:txBody>
          <a:bodyPr wrap="square">
            <a:spAutoFit/>
          </a:bodyPr>
          <a:lstStyle/>
          <a:p>
            <a:pPr marL="0" marR="0">
              <a:lnSpc>
                <a:spcPct val="107000"/>
              </a:lnSpc>
              <a:spcBef>
                <a:spcPts val="0"/>
              </a:spcBef>
              <a:spcAft>
                <a:spcPts val="800"/>
              </a:spcAft>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While this project was more focused on predictions and the exploratory data process, future projects would benefit from what was learned here. </a:t>
            </a:r>
          </a:p>
          <a:p>
            <a:pPr marL="0" marR="0">
              <a:lnSpc>
                <a:spcPct val="107000"/>
              </a:lnSpc>
              <a:spcBef>
                <a:spcPts val="0"/>
              </a:spcBef>
              <a:spcAft>
                <a:spcPts val="800"/>
              </a:spcAft>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Additional questions to be answered in future projects: </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is the impact of disease in developed versus developing nations?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are the impacts of vaccines on Life Expectancy in developing nations?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Which immunizations have the highest correlation to greater life expectancy?</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253848"/>
                </a:solidFill>
                <a:effectLst/>
                <a:latin typeface="Cambria" panose="02040503050406030204" pitchFamily="18" charset="0"/>
                <a:ea typeface="Times New Roman" panose="02020603050405020304" pitchFamily="18" charset="0"/>
                <a:cs typeface="Times New Roman" panose="02020603050405020304" pitchFamily="18" charset="0"/>
              </a:rPr>
              <a:t>What 5 features would be most impactful on life expectancy in developing countries?</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247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0FCD310-CCB8-4423-ABC1-8BF507B9F6D9}"/>
              </a:ext>
            </a:extLst>
          </p:cNvPr>
          <p:cNvSpPr txBox="1"/>
          <p:nvPr/>
        </p:nvSpPr>
        <p:spPr>
          <a:xfrm>
            <a:off x="638620" y="863696"/>
            <a:ext cx="3511233" cy="1497368"/>
          </a:xfrm>
          <a:prstGeom prst="rect">
            <a:avLst/>
          </a:prstGeom>
        </p:spPr>
        <p:txBody>
          <a:bodyPr vert="horz" lIns="91440" tIns="45720" rIns="91440" bIns="45720" rtlCol="0" anchor="ctr">
            <a:normAutofit/>
          </a:bodyPr>
          <a:lstStyle/>
          <a:p>
            <a:pPr>
              <a:spcBef>
                <a:spcPct val="0"/>
              </a:spcBef>
              <a:spcAft>
                <a:spcPts val="600"/>
              </a:spcAft>
              <a:buClr>
                <a:srgbClr val="5C5CFF"/>
              </a:buClr>
              <a:buSzPct val="92000"/>
            </a:pPr>
            <a:r>
              <a:rPr lang="en-US" sz="3600" cap="all" dirty="0">
                <a:solidFill>
                  <a:srgbClr val="FFFFFF"/>
                </a:solidFill>
                <a:latin typeface="+mj-lt"/>
                <a:ea typeface="+mj-ea"/>
                <a:cs typeface="+mj-cs"/>
              </a:rPr>
              <a:t>References</a:t>
            </a:r>
          </a:p>
        </p:txBody>
      </p:sp>
      <p:sp>
        <p:nvSpPr>
          <p:cNvPr id="42" name="Rectangle 4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5C5CFF"/>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ED58D72B-7AC8-4C60-A1C3-319A003DA74F}"/>
              </a:ext>
            </a:extLst>
          </p:cNvPr>
          <p:cNvPicPr>
            <a:picLocks noChangeAspect="1"/>
          </p:cNvPicPr>
          <p:nvPr/>
        </p:nvPicPr>
        <p:blipFill rotWithShape="1">
          <a:blip r:embed="rId2"/>
          <a:srcRect l="1080"/>
          <a:stretch/>
        </p:blipFill>
        <p:spPr>
          <a:xfrm>
            <a:off x="4654295" y="10"/>
            <a:ext cx="7537705" cy="6857990"/>
          </a:xfrm>
          <a:prstGeom prst="rect">
            <a:avLst/>
          </a:prstGeom>
        </p:spPr>
      </p:pic>
      <p:sp>
        <p:nvSpPr>
          <p:cNvPr id="4" name="Footer Placeholder 6">
            <a:extLst>
              <a:ext uri="{FF2B5EF4-FFF2-40B4-BE49-F238E27FC236}">
                <a16:creationId xmlns:a16="http://schemas.microsoft.com/office/drawing/2014/main" id="{5BC7853D-491E-4563-959D-3E30B5DBB892}"/>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kern="1200" cap="all">
                <a:solidFill>
                  <a:srgbClr val="465359">
                    <a:lumMod val="75000"/>
                    <a:lumOff val="25000"/>
                  </a:srgbClr>
                </a:solidFill>
                <a:latin typeface="+mn-lt"/>
                <a:ea typeface="+mn-ea"/>
                <a:cs typeface="+mn-cs"/>
              </a:rPr>
              <a:t>Scott Schirkofsky | Regis University</a:t>
            </a:r>
          </a:p>
        </p:txBody>
      </p:sp>
      <p:sp>
        <p:nvSpPr>
          <p:cNvPr id="26" name="TextBox 25">
            <a:extLst>
              <a:ext uri="{FF2B5EF4-FFF2-40B4-BE49-F238E27FC236}">
                <a16:creationId xmlns:a16="http://schemas.microsoft.com/office/drawing/2014/main" id="{80546332-D830-4AA4-8C5E-4989E726AEA8}"/>
              </a:ext>
            </a:extLst>
          </p:cNvPr>
          <p:cNvSpPr txBox="1"/>
          <p:nvPr/>
        </p:nvSpPr>
        <p:spPr>
          <a:xfrm>
            <a:off x="684469" y="2656273"/>
            <a:ext cx="3285357" cy="2956963"/>
          </a:xfrm>
          <a:prstGeom prst="rect">
            <a:avLst/>
          </a:prstGeom>
          <a:noFill/>
        </p:spPr>
        <p:txBody>
          <a:bodyPr wrap="square">
            <a:spAutoFit/>
          </a:bodyPr>
          <a:lstStyle/>
          <a:p>
            <a:pPr marL="0" marR="0">
              <a:spcBef>
                <a:spcPts val="600"/>
              </a:spcBef>
              <a:spcAft>
                <a:spcPts val="0"/>
              </a:spcAft>
            </a:pPr>
            <a:r>
              <a:rPr lang="en-US" sz="2400" b="1" cap="all" dirty="0">
                <a:solidFill>
                  <a:schemeClr val="bg1">
                    <a:lumMod val="95000"/>
                  </a:schemeClr>
                </a:solidFill>
                <a:effectLst/>
                <a:latin typeface="Cambria" panose="02040503050406030204" pitchFamily="18" charset="0"/>
                <a:ea typeface="Times New Roman" panose="02020603050405020304" pitchFamily="18" charset="0"/>
                <a:cs typeface="Times New Roman" panose="02020603050405020304" pitchFamily="18" charset="0"/>
              </a:rPr>
              <a:t>Coding and other valuable resources</a:t>
            </a:r>
            <a:endParaRPr lang="en-US" sz="2400" b="1" cap="all"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lumMod val="95000"/>
                  </a:schemeClr>
                </a:solidFill>
                <a:effectLst/>
                <a:latin typeface="Cambria" panose="02040503050406030204" pitchFamily="18" charset="0"/>
                <a:ea typeface="Times New Roman" panose="02020603050405020304" pitchFamily="18" charset="0"/>
                <a:cs typeface="Times New Roman" panose="02020603050405020304" pitchFamily="18" charset="0"/>
              </a:rPr>
              <a:t>I wish I could acknowledge each piece of code I used for inspiration but there are far too many to list.  So, I’ve listed a few of the more useful resources I used below.</a:t>
            </a:r>
          </a:p>
        </p:txBody>
      </p:sp>
    </p:spTree>
    <p:extLst>
      <p:ext uri="{BB962C8B-B14F-4D97-AF65-F5344CB8AC3E}">
        <p14:creationId xmlns:p14="http://schemas.microsoft.com/office/powerpoint/2010/main" val="34572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3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36" name="Rectangle 135">
            <a:extLst>
              <a:ext uri="{FF2B5EF4-FFF2-40B4-BE49-F238E27FC236}">
                <a16:creationId xmlns:a16="http://schemas.microsoft.com/office/drawing/2014/main" id="{367DA501-B484-4B3B-8460-067A48E6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FBB7DBDB-EBDA-4AA9-9854-2B808072796F}"/>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Understanding &amp; Predicting Life Expectancy</a:t>
            </a:r>
          </a:p>
        </p:txBody>
      </p:sp>
      <p:sp>
        <p:nvSpPr>
          <p:cNvPr id="138" name="Rectangle 137">
            <a:extLst>
              <a:ext uri="{FF2B5EF4-FFF2-40B4-BE49-F238E27FC236}">
                <a16:creationId xmlns:a16="http://schemas.microsoft.com/office/drawing/2014/main" id="{D293E637-8037-47F5-B2D4-DFA12C871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Footer Placeholder 6">
            <a:extLst>
              <a:ext uri="{FF2B5EF4-FFF2-40B4-BE49-F238E27FC236}">
                <a16:creationId xmlns:a16="http://schemas.microsoft.com/office/drawing/2014/main" id="{17987F63-BE0F-4362-9A87-7A3B92C81FAB}"/>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graphicFrame>
        <p:nvGraphicFramePr>
          <p:cNvPr id="2" name="Table 2">
            <a:extLst>
              <a:ext uri="{FF2B5EF4-FFF2-40B4-BE49-F238E27FC236}">
                <a16:creationId xmlns:a16="http://schemas.microsoft.com/office/drawing/2014/main" id="{33E73BA3-A07C-47C5-9A0C-B548A723FC00}"/>
              </a:ext>
            </a:extLst>
          </p:cNvPr>
          <p:cNvGraphicFramePr>
            <a:graphicFrameLocks noGrp="1"/>
          </p:cNvGraphicFramePr>
          <p:nvPr>
            <p:extLst>
              <p:ext uri="{D42A27DB-BD31-4B8C-83A1-F6EECF244321}">
                <p14:modId xmlns:p14="http://schemas.microsoft.com/office/powerpoint/2010/main" val="1657613316"/>
              </p:ext>
            </p:extLst>
          </p:nvPr>
        </p:nvGraphicFramePr>
        <p:xfrm>
          <a:off x="635457" y="3081461"/>
          <a:ext cx="10916464" cy="3021024"/>
        </p:xfrm>
        <a:graphic>
          <a:graphicData uri="http://schemas.openxmlformats.org/drawingml/2006/table">
            <a:tbl>
              <a:tblPr firstRow="1" bandRow="1">
                <a:tableStyleId>{5C22544A-7EE6-4342-B048-85BDC9FD1C3A}</a:tableStyleId>
              </a:tblPr>
              <a:tblGrid>
                <a:gridCol w="2506999">
                  <a:extLst>
                    <a:ext uri="{9D8B030D-6E8A-4147-A177-3AD203B41FA5}">
                      <a16:colId xmlns:a16="http://schemas.microsoft.com/office/drawing/2014/main" val="1407853850"/>
                    </a:ext>
                  </a:extLst>
                </a:gridCol>
                <a:gridCol w="8409465">
                  <a:extLst>
                    <a:ext uri="{9D8B030D-6E8A-4147-A177-3AD203B41FA5}">
                      <a16:colId xmlns:a16="http://schemas.microsoft.com/office/drawing/2014/main" val="538590656"/>
                    </a:ext>
                  </a:extLst>
                </a:gridCol>
              </a:tblGrid>
              <a:tr h="18457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a:solidFill>
                            <a:schemeClr val="accent2"/>
                          </a:solidFill>
                        </a:rPr>
                        <a:t>Life Expectancy</a:t>
                      </a:r>
                      <a:endParaRPr lang="en-US" sz="2200"/>
                    </a:p>
                    <a:p>
                      <a:endParaRPr lang="en-US" sz="2200"/>
                    </a:p>
                  </a:txBody>
                  <a:tcPr marL="132817" marR="132817" marT="66408" marB="66408">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“Life expectancy is a statistical measure of the average time an organism is expected to live, based on the year of its birth, its current age, and other demographic factors including biological sex.” - Wikipedia</a:t>
                      </a:r>
                    </a:p>
                    <a:p>
                      <a:endParaRPr lang="en-US" sz="2200" dirty="0"/>
                    </a:p>
                  </a:txBody>
                  <a:tcPr marL="132817" marR="132817" marT="66408" marB="66408">
                    <a:solidFill>
                      <a:schemeClr val="accent6">
                        <a:lumMod val="20000"/>
                        <a:lumOff val="80000"/>
                      </a:schemeClr>
                    </a:solidFill>
                  </a:tcPr>
                </a:tc>
                <a:extLst>
                  <a:ext uri="{0D108BD9-81ED-4DB2-BD59-A6C34878D82A}">
                    <a16:rowId xmlns:a16="http://schemas.microsoft.com/office/drawing/2014/main" val="2306243604"/>
                  </a:ext>
                </a:extLst>
              </a:tr>
              <a:tr h="11752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1" dirty="0">
                          <a:solidFill>
                            <a:schemeClr val="accent2"/>
                          </a:solidFill>
                        </a:rPr>
                        <a:t>Factors</a:t>
                      </a:r>
                      <a:endParaRPr lang="en-US" sz="2200" b="1" dirty="0"/>
                    </a:p>
                    <a:p>
                      <a:endParaRPr lang="en-US" sz="2200" dirty="0"/>
                    </a:p>
                  </a:txBody>
                  <a:tcPr marL="132817" marR="132817" marT="66408" marB="66408">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t>HIV, Polio, Socio-economic, Alcohol &amp; Drug Use, Income, Education, BMI, Country GDP, Population etc.</a:t>
                      </a:r>
                    </a:p>
                    <a:p>
                      <a:endParaRPr lang="en-US" sz="2200" dirty="0"/>
                    </a:p>
                  </a:txBody>
                  <a:tcPr marL="132817" marR="132817" marT="66408" marB="66408">
                    <a:solidFill>
                      <a:schemeClr val="accent6">
                        <a:lumMod val="20000"/>
                        <a:lumOff val="80000"/>
                      </a:schemeClr>
                    </a:solidFill>
                  </a:tcPr>
                </a:tc>
                <a:extLst>
                  <a:ext uri="{0D108BD9-81ED-4DB2-BD59-A6C34878D82A}">
                    <a16:rowId xmlns:a16="http://schemas.microsoft.com/office/drawing/2014/main" val="3902029508"/>
                  </a:ext>
                </a:extLst>
              </a:tr>
            </a:tbl>
          </a:graphicData>
        </a:graphic>
      </p:graphicFrame>
    </p:spTree>
    <p:extLst>
      <p:ext uri="{BB962C8B-B14F-4D97-AF65-F5344CB8AC3E}">
        <p14:creationId xmlns:p14="http://schemas.microsoft.com/office/powerpoint/2010/main" val="1260655403"/>
      </p:ext>
    </p:extLst>
  </p:cSld>
  <p:clrMapOvr>
    <a:masterClrMapping/>
  </p:clrMapOvr>
  <mc:AlternateContent xmlns:mc="http://schemas.openxmlformats.org/markup-compatibility/2006" xmlns:p14="http://schemas.microsoft.com/office/powerpoint/2010/main">
    <mc:Choice Requires="p14">
      <p:transition spd="slow" p14:dur="2000" advTm="2866"/>
    </mc:Choice>
    <mc:Fallback xmlns="">
      <p:transition spd="slow" advTm="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Rectangle 81">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73231"/>
            <a:ext cx="3054091" cy="4711539"/>
          </a:xfrm>
        </p:spPr>
        <p:txBody>
          <a:bodyPr vert="horz" lIns="91440" tIns="45720" rIns="91440" bIns="45720" rtlCol="0" anchor="ctr">
            <a:normAutofit/>
          </a:bodyPr>
          <a:lstStyle/>
          <a:p>
            <a:r>
              <a:rPr lang="en-US" sz="3200" dirty="0" err="1">
                <a:solidFill>
                  <a:schemeClr val="accent1"/>
                </a:solidFill>
              </a:rPr>
              <a:t>OBjectives</a:t>
            </a:r>
            <a:endParaRPr lang="en-US" sz="3200" dirty="0">
              <a:solidFill>
                <a:schemeClr val="accent1"/>
              </a:solidFill>
            </a:endParaRPr>
          </a:p>
        </p:txBody>
      </p:sp>
      <p:sp>
        <p:nvSpPr>
          <p:cNvPr id="89" name="Rectangle 83">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56A8C91D-86F1-4C49-AE40-93A46ED6736E}"/>
              </a:ext>
            </a:extLst>
          </p:cNvPr>
          <p:cNvSpPr txBox="1"/>
          <p:nvPr/>
        </p:nvSpPr>
        <p:spPr>
          <a:xfrm>
            <a:off x="4645359" y="1073231"/>
            <a:ext cx="6599582" cy="4711539"/>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endParaRPr lang="en-US" sz="2000" dirty="0">
              <a:solidFill>
                <a:srgbClr val="FFFFFF"/>
              </a:solidFill>
            </a:endParaRPr>
          </a:p>
        </p:txBody>
      </p:sp>
      <p:sp>
        <p:nvSpPr>
          <p:cNvPr id="18" name="TextBox 17">
            <a:extLst>
              <a:ext uri="{FF2B5EF4-FFF2-40B4-BE49-F238E27FC236}">
                <a16:creationId xmlns:a16="http://schemas.microsoft.com/office/drawing/2014/main" id="{43ACBA04-6CBC-485F-BED7-8DBC2DF84FB8}"/>
              </a:ext>
            </a:extLst>
          </p:cNvPr>
          <p:cNvSpPr txBox="1"/>
          <p:nvPr/>
        </p:nvSpPr>
        <p:spPr>
          <a:xfrm>
            <a:off x="4897150" y="2331241"/>
            <a:ext cx="6096000" cy="2462213"/>
          </a:xfrm>
          <a:prstGeom prst="rect">
            <a:avLst/>
          </a:prstGeom>
          <a:noFill/>
        </p:spPr>
        <p:txBody>
          <a:bodyPr wrap="square">
            <a:spAutoFit/>
          </a:bodyPr>
          <a:lstStyle/>
          <a:p>
            <a:pPr marR="0" lvl="0">
              <a:spcBef>
                <a:spcPct val="20000"/>
              </a:spcBef>
              <a:spcAft>
                <a:spcPts val="600"/>
              </a:spcAft>
              <a:buClr>
                <a:schemeClr val="accent2"/>
              </a:buClr>
              <a:buSzPct val="92000"/>
              <a:tabLst>
                <a:tab pos="457200" algn="l"/>
              </a:tabLst>
            </a:pPr>
            <a:r>
              <a:rPr lang="en-US" sz="2200" dirty="0">
                <a:solidFill>
                  <a:srgbClr val="FFFFFF"/>
                </a:solidFill>
                <a:effectLst/>
              </a:rPr>
              <a:t>What I hope to do here is to better understand the features that may or may not affect the life expectancy of individuals as well as performing a variety of machine learning tasks to predict and evaluate the data.  In a nutshell, what factors contribute to life expectancy as observed from 2000-2015 world data collected by the WHO.</a:t>
            </a:r>
          </a:p>
        </p:txBody>
      </p:sp>
      <p:pic>
        <p:nvPicPr>
          <p:cNvPr id="4" name="Audio 3">
            <a:hlinkClick r:id="" action="ppaction://media"/>
            <a:extLst>
              <a:ext uri="{FF2B5EF4-FFF2-40B4-BE49-F238E27FC236}">
                <a16:creationId xmlns:a16="http://schemas.microsoft.com/office/drawing/2014/main" id="{B3AEDCB2-FF39-4FA3-8A7D-8D6D835792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2" name="Footer Placeholder 6">
            <a:extLst>
              <a:ext uri="{FF2B5EF4-FFF2-40B4-BE49-F238E27FC236}">
                <a16:creationId xmlns:a16="http://schemas.microsoft.com/office/drawing/2014/main" id="{6AF6C79B-378B-4EB9-B9E1-C4F34D396227}"/>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Tree>
    <p:extLst>
      <p:ext uri="{BB962C8B-B14F-4D97-AF65-F5344CB8AC3E}">
        <p14:creationId xmlns:p14="http://schemas.microsoft.com/office/powerpoint/2010/main" val="344599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2303"/>
    </mc:Choice>
    <mc:Fallback xmlns="">
      <p:transition spd="slow" advTm="52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87214-7F9B-4A51-ABFE-0247097B6A5E}"/>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DATA</a:t>
            </a:r>
          </a:p>
        </p:txBody>
      </p:sp>
      <p:sp>
        <p:nvSpPr>
          <p:cNvPr id="81" name="Rectangle 80">
            <a:extLst>
              <a:ext uri="{FF2B5EF4-FFF2-40B4-BE49-F238E27FC236}">
                <a16:creationId xmlns:a16="http://schemas.microsoft.com/office/drawing/2014/main" id="{2A212B75-5A36-4C8E-8EEA-DB9771511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D4A088"/>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8E6174F0-3B45-4CB0-9EE0-AE4B8DF1B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144E7D-F276-4908-A5AC-5BB35CFD1FB1}"/>
              </a:ext>
            </a:extLst>
          </p:cNvPr>
          <p:cNvPicPr>
            <a:picLocks noChangeAspect="1"/>
          </p:cNvPicPr>
          <p:nvPr/>
        </p:nvPicPr>
        <p:blipFill rotWithShape="1">
          <a:blip r:embed="rId2"/>
          <a:srcRect l="4823" r="10458" b="3"/>
          <a:stretch/>
        </p:blipFill>
        <p:spPr>
          <a:xfrm>
            <a:off x="657225" y="2361056"/>
            <a:ext cx="3305175" cy="3649219"/>
          </a:xfrm>
          <a:prstGeom prst="rect">
            <a:avLst/>
          </a:prstGeom>
        </p:spPr>
      </p:pic>
      <p:sp>
        <p:nvSpPr>
          <p:cNvPr id="5" name="Content Placeholder 4">
            <a:extLst>
              <a:ext uri="{FF2B5EF4-FFF2-40B4-BE49-F238E27FC236}">
                <a16:creationId xmlns:a16="http://schemas.microsoft.com/office/drawing/2014/main" id="{5F9966C2-818D-454F-AD50-9F10137D8D67}"/>
              </a:ext>
            </a:extLst>
          </p:cNvPr>
          <p:cNvSpPr>
            <a:spLocks noGrp="1"/>
          </p:cNvSpPr>
          <p:nvPr>
            <p:ph idx="1"/>
          </p:nvPr>
        </p:nvSpPr>
        <p:spPr>
          <a:xfrm>
            <a:off x="4505325" y="2180496"/>
            <a:ext cx="7105481" cy="3829779"/>
          </a:xfrm>
        </p:spPr>
        <p:txBody>
          <a:bodyPr>
            <a:normAutofit/>
          </a:bodyPr>
          <a:lstStyle/>
          <a:p>
            <a:pPr marL="0" indent="0">
              <a:buClr>
                <a:srgbClr val="D4A088"/>
              </a:buClr>
              <a:buNone/>
            </a:pPr>
            <a:r>
              <a:rPr lang="en-US" sz="2000" dirty="0"/>
              <a:t>Original datasets from The Global Health Observatory (GHO), the data repository for the World Health Organization (WHO).  This data tracks the health status and more than health related 1000 indicators for the 193 countries that are members of the United Nations. </a:t>
            </a:r>
          </a:p>
          <a:p>
            <a:pPr marL="0" indent="0">
              <a:buClr>
                <a:srgbClr val="D4A088"/>
              </a:buClr>
              <a:buNone/>
            </a:pPr>
            <a:endParaRPr lang="en-US" sz="2000" dirty="0"/>
          </a:p>
          <a:p>
            <a:pPr>
              <a:buClr>
                <a:srgbClr val="D4A088"/>
              </a:buClr>
            </a:pPr>
            <a:r>
              <a:rPr lang="en-US" sz="2000" dirty="0"/>
              <a:t>2938 rows and 22 columns.</a:t>
            </a:r>
          </a:p>
          <a:p>
            <a:pPr>
              <a:buClr>
                <a:srgbClr val="D4A088"/>
              </a:buClr>
            </a:pPr>
            <a:r>
              <a:rPr lang="en-US" sz="2000" dirty="0"/>
              <a:t>Collected over 15-year period from 2000 to 2015. </a:t>
            </a:r>
          </a:p>
          <a:p>
            <a:pPr>
              <a:buClr>
                <a:srgbClr val="D4A088"/>
              </a:buClr>
            </a:pPr>
            <a:r>
              <a:rPr lang="en-US" sz="2000" dirty="0"/>
              <a:t>Sourced from Kaggle. </a:t>
            </a:r>
          </a:p>
        </p:txBody>
      </p:sp>
      <p:sp>
        <p:nvSpPr>
          <p:cNvPr id="8" name="Footer Placeholder 6">
            <a:extLst>
              <a:ext uri="{FF2B5EF4-FFF2-40B4-BE49-F238E27FC236}">
                <a16:creationId xmlns:a16="http://schemas.microsoft.com/office/drawing/2014/main" id="{8981EA72-061F-444E-9502-12F5822B49B3}"/>
              </a:ext>
            </a:extLst>
          </p:cNvPr>
          <p:cNvSpPr>
            <a:spLocks noGrp="1"/>
          </p:cNvSpPr>
          <p:nvPr>
            <p:ph type="ftr" sz="quarter" idx="11"/>
          </p:nvPr>
        </p:nvSpPr>
        <p:spPr>
          <a:xfrm>
            <a:off x="8488680" y="6474815"/>
            <a:ext cx="3703320" cy="365125"/>
          </a:xfrm>
        </p:spPr>
        <p:txBody>
          <a:bodyPr vert="horz" lIns="91440" tIns="45720" rIns="91440" bIns="45720" rtlCol="0" anchor="ctr">
            <a:normAutofit/>
          </a:bodyPr>
          <a:lstStyle/>
          <a:p>
            <a:pP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Tree>
    <p:extLst>
      <p:ext uri="{BB962C8B-B14F-4D97-AF65-F5344CB8AC3E}">
        <p14:creationId xmlns:p14="http://schemas.microsoft.com/office/powerpoint/2010/main" val="2956846593"/>
      </p:ext>
    </p:extLst>
  </p:cSld>
  <p:clrMapOvr>
    <a:masterClrMapping/>
  </p:clrMapOvr>
  <mc:AlternateContent xmlns:mc="http://schemas.openxmlformats.org/markup-compatibility/2006" xmlns:p14="http://schemas.microsoft.com/office/powerpoint/2010/main">
    <mc:Choice Requires="p14">
      <p:transition spd="slow" p14:dur="2000" advTm="1681"/>
    </mc:Choice>
    <mc:Fallback xmlns="">
      <p:transition spd="slow" advTm="16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solidFill>
                  <a:srgbClr val="FFFEFF"/>
                </a:solidFill>
              </a:rPr>
              <a:t>Data Science Tasks</a:t>
            </a:r>
          </a:p>
        </p:txBody>
      </p:sp>
      <p:graphicFrame>
        <p:nvGraphicFramePr>
          <p:cNvPr id="28" name="Content Placeholder 6">
            <a:extLst>
              <a:ext uri="{FF2B5EF4-FFF2-40B4-BE49-F238E27FC236}">
                <a16:creationId xmlns:a16="http://schemas.microsoft.com/office/drawing/2014/main" id="{6F7CC26A-9BE0-4F1A-9346-359A406D7199}"/>
              </a:ext>
            </a:extLst>
          </p:cNvPr>
          <p:cNvGraphicFramePr>
            <a:graphicFrameLocks noGrp="1"/>
          </p:cNvGraphicFramePr>
          <p:nvPr>
            <p:ph idx="1"/>
            <p:extLst>
              <p:ext uri="{D42A27DB-BD31-4B8C-83A1-F6EECF244321}">
                <p14:modId xmlns:p14="http://schemas.microsoft.com/office/powerpoint/2010/main" val="72896218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6">
            <a:extLst>
              <a:ext uri="{FF2B5EF4-FFF2-40B4-BE49-F238E27FC236}">
                <a16:creationId xmlns:a16="http://schemas.microsoft.com/office/drawing/2014/main" id="{7232857A-42C5-48D0-A02B-6DB800F6B269}"/>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Tree>
    <p:extLst>
      <p:ext uri="{BB962C8B-B14F-4D97-AF65-F5344CB8AC3E}">
        <p14:creationId xmlns:p14="http://schemas.microsoft.com/office/powerpoint/2010/main" val="3523744411"/>
      </p:ext>
    </p:extLst>
  </p:cSld>
  <p:clrMapOvr>
    <a:masterClrMapping/>
  </p:clrMapOvr>
  <mc:AlternateContent xmlns:mc="http://schemas.openxmlformats.org/markup-compatibility/2006" xmlns:p14="http://schemas.microsoft.com/office/powerpoint/2010/main">
    <mc:Choice Requires="p14">
      <p:transition spd="slow" p14:dur="2000" advTm="1240"/>
    </mc:Choice>
    <mc:Fallback xmlns="">
      <p:transition spd="slow" advTm="124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54091" cy="4709131"/>
          </a:xfrm>
        </p:spPr>
        <p:txBody>
          <a:bodyPr vert="horz" lIns="91440" tIns="45720" rIns="91440" bIns="45720" rtlCol="0" anchor="ctr">
            <a:normAutofit/>
          </a:bodyPr>
          <a:lstStyle/>
          <a:p>
            <a:r>
              <a:rPr lang="en-US">
                <a:solidFill>
                  <a:srgbClr val="FFFEFF"/>
                </a:solidFill>
              </a:rPr>
              <a:t>analyzing the data</a:t>
            </a:r>
          </a:p>
        </p:txBody>
      </p:sp>
      <p:graphicFrame>
        <p:nvGraphicFramePr>
          <p:cNvPr id="70" name="TextBox 5">
            <a:extLst>
              <a:ext uri="{FF2B5EF4-FFF2-40B4-BE49-F238E27FC236}">
                <a16:creationId xmlns:a16="http://schemas.microsoft.com/office/drawing/2014/main" id="{E7DC7B43-0372-4B83-9526-FA640085C5DB}"/>
              </a:ext>
            </a:extLst>
          </p:cNvPr>
          <p:cNvGraphicFramePr/>
          <p:nvPr>
            <p:extLst>
              <p:ext uri="{D42A27DB-BD31-4B8C-83A1-F6EECF244321}">
                <p14:modId xmlns:p14="http://schemas.microsoft.com/office/powerpoint/2010/main" val="3147456496"/>
              </p:ext>
            </p:extLst>
          </p:nvPr>
        </p:nvGraphicFramePr>
        <p:xfrm>
          <a:off x="486033" y="1037967"/>
          <a:ext cx="7109582" cy="2868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Data Visualization Tools and Data Visualization Software">
            <a:extLst>
              <a:ext uri="{FF2B5EF4-FFF2-40B4-BE49-F238E27FC236}">
                <a16:creationId xmlns:a16="http://schemas.microsoft.com/office/drawing/2014/main" id="{F4A3DFD2-1E7A-4D80-AFA1-8E4438691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880" y="4164493"/>
            <a:ext cx="1865389" cy="1542588"/>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0ED36461-4629-4F04-BD10-2B92ABEC151B}"/>
              </a:ext>
            </a:extLst>
          </p:cNvPr>
          <p:cNvSpPr/>
          <p:nvPr/>
        </p:nvSpPr>
        <p:spPr>
          <a:xfrm>
            <a:off x="3687417" y="3918523"/>
            <a:ext cx="129209" cy="24597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C6C64-972E-499F-B8DE-B6769A833CE7}"/>
              </a:ext>
            </a:extLst>
          </p:cNvPr>
          <p:cNvSpPr txBox="1"/>
          <p:nvPr/>
        </p:nvSpPr>
        <p:spPr>
          <a:xfrm>
            <a:off x="2130447" y="5707081"/>
            <a:ext cx="3532377" cy="369332"/>
          </a:xfrm>
          <a:prstGeom prst="rect">
            <a:avLst/>
          </a:prstGeom>
          <a:noFill/>
        </p:spPr>
        <p:txBody>
          <a:bodyPr wrap="none" rtlCol="0">
            <a:spAutoFit/>
          </a:bodyPr>
          <a:lstStyle/>
          <a:p>
            <a:r>
              <a:rPr lang="en-US" dirty="0"/>
              <a:t>Matplotlib, Pandas, Seaborn, Tableau</a:t>
            </a:r>
          </a:p>
        </p:txBody>
      </p:sp>
      <p:sp>
        <p:nvSpPr>
          <p:cNvPr id="12" name="Footer Placeholder 6">
            <a:extLst>
              <a:ext uri="{FF2B5EF4-FFF2-40B4-BE49-F238E27FC236}">
                <a16:creationId xmlns:a16="http://schemas.microsoft.com/office/drawing/2014/main" id="{27B6AD0F-941A-4721-81A8-B0E20198FA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spTree>
    <p:extLst>
      <p:ext uri="{BB962C8B-B14F-4D97-AF65-F5344CB8AC3E}">
        <p14:creationId xmlns:p14="http://schemas.microsoft.com/office/powerpoint/2010/main" val="1851003304"/>
      </p:ext>
    </p:extLst>
  </p:cSld>
  <p:clrMapOvr>
    <a:masterClrMapping/>
  </p:clrMapOvr>
  <mc:AlternateContent xmlns:mc="http://schemas.openxmlformats.org/markup-compatibility/2006" xmlns:p14="http://schemas.microsoft.com/office/powerpoint/2010/main">
    <mc:Choice Requires="p14">
      <p:transition spd="slow" p14:dur="2000" advTm="68812"/>
    </mc:Choice>
    <mc:Fallback xmlns="">
      <p:transition spd="slow" advTm="6881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EDA – Dataset</a:t>
            </a:r>
          </a:p>
        </p:txBody>
      </p:sp>
      <p:sp>
        <p:nvSpPr>
          <p:cNvPr id="31" name="Rectangle 30">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CF7800"/>
          </a:solidFill>
          <a:ln>
            <a:noFill/>
          </a:ln>
          <a:effectLst/>
        </p:spPr>
        <p:style>
          <a:lnRef idx="1">
            <a:schemeClr val="accent1"/>
          </a:lnRef>
          <a:fillRef idx="3">
            <a:schemeClr val="accent1"/>
          </a:fillRef>
          <a:effectRef idx="2">
            <a:schemeClr val="accent1"/>
          </a:effectRef>
          <a:fontRef idx="minor">
            <a:schemeClr val="lt1"/>
          </a:fontRef>
        </p:style>
      </p:sp>
      <p:sp>
        <p:nvSpPr>
          <p:cNvPr id="22" name="TextBox 21">
            <a:extLst>
              <a:ext uri="{FF2B5EF4-FFF2-40B4-BE49-F238E27FC236}">
                <a16:creationId xmlns:a16="http://schemas.microsoft.com/office/drawing/2014/main" id="{535B7BB6-7AE2-4251-BA2D-7ABFC6136146}"/>
              </a:ext>
            </a:extLst>
          </p:cNvPr>
          <p:cNvSpPr txBox="1"/>
          <p:nvPr/>
        </p:nvSpPr>
        <p:spPr>
          <a:xfrm>
            <a:off x="601255" y="1964168"/>
            <a:ext cx="3409782" cy="4036582"/>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dirty="0">
                <a:solidFill>
                  <a:schemeClr val="bg1"/>
                </a:solidFill>
              </a:rPr>
              <a:t>This dataset was obtained from Kaggle challenges via the World Health Organization.  It is comprised of data from around the world and includes many indicators for each country during the time frame of 2000-2015.  The data essentially represents a times series for the countries and features included.</a:t>
            </a:r>
          </a:p>
        </p:txBody>
      </p:sp>
      <p:pic>
        <p:nvPicPr>
          <p:cNvPr id="6" name="Content Placeholder 5" descr="A picture containing diagram&#10;&#10;Description automatically generated">
            <a:extLst>
              <a:ext uri="{FF2B5EF4-FFF2-40B4-BE49-F238E27FC236}">
                <a16:creationId xmlns:a16="http://schemas.microsoft.com/office/drawing/2014/main" id="{D7C3E442-9729-43C1-ADC8-75B8480D0F09}"/>
              </a:ext>
            </a:extLst>
          </p:cNvPr>
          <p:cNvPicPr>
            <a:picLocks noGrp="1" noChangeAspect="1"/>
          </p:cNvPicPr>
          <p:nvPr>
            <p:ph idx="1"/>
          </p:nvPr>
        </p:nvPicPr>
        <p:blipFill>
          <a:blip r:embed="rId2"/>
          <a:stretch>
            <a:fillRect/>
          </a:stretch>
        </p:blipFill>
        <p:spPr>
          <a:xfrm>
            <a:off x="4511062" y="702156"/>
            <a:ext cx="7111887" cy="5541438"/>
          </a:xfrm>
          <a:prstGeom prst="rect">
            <a:avLst/>
          </a:prstGeom>
        </p:spPr>
      </p:pic>
      <p:sp>
        <p:nvSpPr>
          <p:cNvPr id="4" name="Footer Placeholder 6">
            <a:extLst>
              <a:ext uri="{FF2B5EF4-FFF2-40B4-BE49-F238E27FC236}">
                <a16:creationId xmlns:a16="http://schemas.microsoft.com/office/drawing/2014/main" id="{C379E00C-CB5C-4691-9C1A-88F3B33419E8}"/>
              </a:ext>
            </a:extLst>
          </p:cNvPr>
          <p:cNvSpPr>
            <a:spLocks noGrp="1"/>
          </p:cNvSpPr>
          <p:nvPr>
            <p:ph type="ftr" sz="quarter" idx="11"/>
          </p:nvPr>
        </p:nvSpPr>
        <p:spPr>
          <a:xfrm>
            <a:off x="581192" y="6400800"/>
            <a:ext cx="6917210" cy="365125"/>
          </a:xfrm>
        </p:spPr>
        <p:txBody>
          <a:bodyPr vert="horz" lIns="91440" tIns="45720" rIns="91440" bIns="45720" rtlCol="0" anchor="ctr">
            <a:normAutofit/>
          </a:bodyPr>
          <a:lstStyle/>
          <a:p>
            <a:pPr defTabSz="914400">
              <a:spcAft>
                <a:spcPts val="600"/>
              </a:spcAft>
            </a:pPr>
            <a:r>
              <a:rPr lang="en-US" kern="1200" cap="all">
                <a:solidFill>
                  <a:srgbClr val="CF7800"/>
                </a:solidFill>
                <a:latin typeface="+mn-lt"/>
                <a:ea typeface="+mn-ea"/>
                <a:cs typeface="+mn-cs"/>
              </a:rPr>
              <a:t>Scott Schirkofsky | Regis University</a:t>
            </a:r>
          </a:p>
        </p:txBody>
      </p:sp>
    </p:spTree>
    <p:extLst>
      <p:ext uri="{BB962C8B-B14F-4D97-AF65-F5344CB8AC3E}">
        <p14:creationId xmlns:p14="http://schemas.microsoft.com/office/powerpoint/2010/main" val="192297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D748-2196-440C-BA46-A53DC61BF479}"/>
              </a:ext>
            </a:extLst>
          </p:cNvPr>
          <p:cNvSpPr>
            <a:spLocks noGrp="1"/>
          </p:cNvSpPr>
          <p:nvPr>
            <p:ph type="title"/>
          </p:nvPr>
        </p:nvSpPr>
        <p:spPr/>
        <p:txBody>
          <a:bodyPr/>
          <a:lstStyle/>
          <a:p>
            <a:r>
              <a:rPr lang="en-US" dirty="0"/>
              <a:t>EDA – Renaming Columns </a:t>
            </a:r>
          </a:p>
        </p:txBody>
      </p:sp>
      <p:sp>
        <p:nvSpPr>
          <p:cNvPr id="4" name="Footer Placeholder 6">
            <a:extLst>
              <a:ext uri="{FF2B5EF4-FFF2-40B4-BE49-F238E27FC236}">
                <a16:creationId xmlns:a16="http://schemas.microsoft.com/office/drawing/2014/main" id="{12E5D79F-6C20-4F59-A0D3-93E480456E35}"/>
              </a:ext>
            </a:extLst>
          </p:cNvPr>
          <p:cNvSpPr>
            <a:spLocks noGrp="1"/>
          </p:cNvSpPr>
          <p:nvPr>
            <p:ph type="ftr" sz="quarter" idx="11"/>
          </p:nvPr>
        </p:nvSpPr>
        <p:spPr>
          <a:xfrm>
            <a:off x="4394023" y="6492875"/>
            <a:ext cx="3403954" cy="365125"/>
          </a:xfrm>
        </p:spPr>
        <p:txBody>
          <a:bodyPr vert="horz" lIns="91440" tIns="45720" rIns="91440" bIns="45720" rtlCol="0" anchor="ctr">
            <a:normAutofit/>
          </a:bodyPr>
          <a:lstStyle/>
          <a:p>
            <a:pPr algn="ctr" defTabSz="914400">
              <a:spcAft>
                <a:spcPts val="600"/>
              </a:spcAft>
            </a:pPr>
            <a:r>
              <a:rPr lang="en-US" kern="1200" cap="all" dirty="0">
                <a:solidFill>
                  <a:schemeClr val="accent1">
                    <a:lumMod val="75000"/>
                    <a:lumOff val="25000"/>
                  </a:schemeClr>
                </a:solidFill>
                <a:latin typeface="+mn-lt"/>
                <a:ea typeface="+mn-ea"/>
                <a:cs typeface="+mn-cs"/>
              </a:rPr>
              <a:t>Scott Schirkofsky | Regis University</a:t>
            </a:r>
          </a:p>
        </p:txBody>
      </p:sp>
      <p:pic>
        <p:nvPicPr>
          <p:cNvPr id="6" name="Picture 5" descr="Table&#10;&#10;Description automatically generated">
            <a:extLst>
              <a:ext uri="{FF2B5EF4-FFF2-40B4-BE49-F238E27FC236}">
                <a16:creationId xmlns:a16="http://schemas.microsoft.com/office/drawing/2014/main" id="{3FD049A4-FE5D-4604-9E0C-AB11FB214322}"/>
              </a:ext>
            </a:extLst>
          </p:cNvPr>
          <p:cNvPicPr>
            <a:picLocks noChangeAspect="1"/>
          </p:cNvPicPr>
          <p:nvPr/>
        </p:nvPicPr>
        <p:blipFill>
          <a:blip r:embed="rId2"/>
          <a:stretch>
            <a:fillRect/>
          </a:stretch>
        </p:blipFill>
        <p:spPr>
          <a:xfrm>
            <a:off x="2449217" y="2111292"/>
            <a:ext cx="7293566" cy="4381583"/>
          </a:xfrm>
          <a:prstGeom prst="rect">
            <a:avLst/>
          </a:prstGeom>
        </p:spPr>
      </p:pic>
    </p:spTree>
    <p:extLst>
      <p:ext uri="{BB962C8B-B14F-4D97-AF65-F5344CB8AC3E}">
        <p14:creationId xmlns:p14="http://schemas.microsoft.com/office/powerpoint/2010/main" val="47563447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Web11C0</Template>
  <TotalTime>3523</TotalTime>
  <Words>1008</Words>
  <Application>Microsoft Office PowerPoint</Application>
  <PresentationFormat>Widescreen</PresentationFormat>
  <Paragraphs>113</Paragraphs>
  <Slides>29</Slides>
  <Notes>11</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vt:lpstr>
      <vt:lpstr>Gill Sans MT</vt:lpstr>
      <vt:lpstr>HelveticaNeue</vt:lpstr>
      <vt:lpstr>Symbol</vt:lpstr>
      <vt:lpstr>Wingdings 2</vt:lpstr>
      <vt:lpstr>Dividend</vt:lpstr>
      <vt:lpstr>Understanding &amp; Predicting Life Expectancy</vt:lpstr>
      <vt:lpstr>Overview</vt:lpstr>
      <vt:lpstr>Understanding &amp; Predicting Life Expectancy</vt:lpstr>
      <vt:lpstr>OBjectives</vt:lpstr>
      <vt:lpstr>DATA</vt:lpstr>
      <vt:lpstr>Data Science Tasks</vt:lpstr>
      <vt:lpstr>analyzing the data</vt:lpstr>
      <vt:lpstr>EDA – Dataset</vt:lpstr>
      <vt:lpstr>EDA – Renaming Columns </vt:lpstr>
      <vt:lpstr>EDA – Missing Values (Inexplicit Nulls)  </vt:lpstr>
      <vt:lpstr>EDA - Missing Values (explicit Nulls) </vt:lpstr>
      <vt:lpstr>EDA – Missing Values (Imputation)  </vt:lpstr>
      <vt:lpstr>EDA – Outliers (Correlation Matrix)</vt:lpstr>
      <vt:lpstr>EDA – Outliers (Summary)</vt:lpstr>
      <vt:lpstr>EDA – Outliers (Winsorizing)</vt:lpstr>
      <vt:lpstr>EDA – Correlation Matrix Heatmap</vt:lpstr>
      <vt:lpstr>EDA – Feature Pair plots</vt:lpstr>
      <vt:lpstr>EDA – Life Expectancy</vt:lpstr>
      <vt:lpstr>EDA – Life Expectancy</vt:lpstr>
      <vt:lpstr>Linear regression</vt:lpstr>
      <vt:lpstr>Multiple Linear Regression</vt:lpstr>
      <vt:lpstr>Polynomial Regression</vt:lpstr>
      <vt:lpstr>Decision Tree Regression</vt:lpstr>
      <vt:lpstr>Random Forest Regression</vt:lpstr>
      <vt:lpstr>Prediction/ Tune Model</vt:lpstr>
      <vt:lpstr>Roc cURVE</vt:lpstr>
      <vt:lpstr>Summary</vt:lpstr>
      <vt:lpstr>Future Projects/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Schirkofsky, Scott A</dc:creator>
  <cp:lastModifiedBy>Schirkofsky, Scott A</cp:lastModifiedBy>
  <cp:revision>157</cp:revision>
  <dcterms:created xsi:type="dcterms:W3CDTF">2021-03-26T16:09:02Z</dcterms:created>
  <dcterms:modified xsi:type="dcterms:W3CDTF">2021-04-30T18:33:14Z</dcterms:modified>
</cp:coreProperties>
</file>